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82" r:id="rId3"/>
    <p:sldId id="1094" r:id="rId4"/>
    <p:sldId id="1109" r:id="rId5"/>
    <p:sldId id="1110" r:id="rId6"/>
    <p:sldId id="1108" r:id="rId7"/>
    <p:sldId id="1111" r:id="rId8"/>
    <p:sldId id="1112" r:id="rId9"/>
    <p:sldId id="1097" r:id="rId10"/>
    <p:sldId id="1113" r:id="rId11"/>
    <p:sldId id="1114" r:id="rId12"/>
    <p:sldId id="1115" r:id="rId13"/>
    <p:sldId id="1116" r:id="rId14"/>
    <p:sldId id="1118" r:id="rId15"/>
    <p:sldId id="1119" r:id="rId16"/>
    <p:sldId id="60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09"/>
            <p14:sldId id="1110"/>
            <p14:sldId id="1108"/>
            <p14:sldId id="1111"/>
            <p14:sldId id="1112"/>
            <p14:sldId id="1097"/>
            <p14:sldId id="1113"/>
            <p14:sldId id="1114"/>
            <p14:sldId id="1115"/>
          </p14:sldIdLst>
        </p14:section>
        <p14:section name="Untitled Section" id="{0CDE1EFC-4D0B-4208-B8D4-3515C8FE979B}">
          <p14:sldIdLst>
            <p14:sldId id="1116"/>
            <p14:sldId id="1118"/>
            <p14:sldId id="111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8" autoAdjust="0"/>
    <p:restoredTop sz="96447" autoAdjust="0"/>
  </p:normalViewPr>
  <p:slideViewPr>
    <p:cSldViewPr snapToGrid="0">
      <p:cViewPr varScale="1">
        <p:scale>
          <a:sx n="114" d="100"/>
          <a:sy n="114" d="100"/>
        </p:scale>
        <p:origin x="642"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2021-03-27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partial differential equations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partial differential equations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partial differential equations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partial differential equations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audio" Target="../media/media11.m4a"/><Relationship Id="rId7" Type="http://schemas.openxmlformats.org/officeDocument/2006/relationships/oleObject" Target="../embeddings/oleObject23.bin"/><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0.wmf"/><Relationship Id="rId5" Type="http://schemas.openxmlformats.org/officeDocument/2006/relationships/oleObject" Target="../embeddings/oleObject2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8.png"/><Relationship Id="rId3" Type="http://schemas.openxmlformats.org/officeDocument/2006/relationships/audio" Target="../media/media12.m4a"/><Relationship Id="rId7" Type="http://schemas.openxmlformats.org/officeDocument/2006/relationships/oleObject" Target="../embeddings/oleObject25.bin"/><Relationship Id="rId12" Type="http://schemas.openxmlformats.org/officeDocument/2006/relationships/image" Target="../media/image35.wmf"/><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2.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oleObject" Target="../embeddings/oleObject26.bin"/></Relationships>
</file>

<file path=ppt/slides/_rels/slide13.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39.wmf"/><Relationship Id="rId3" Type="http://schemas.openxmlformats.org/officeDocument/2006/relationships/audio" Target="../media/media13.m4a"/><Relationship Id="rId7" Type="http://schemas.openxmlformats.org/officeDocument/2006/relationships/oleObject" Target="../embeddings/oleObject29.bin"/><Relationship Id="rId12" Type="http://schemas.openxmlformats.org/officeDocument/2006/relationships/oleObject" Target="../embeddings/oleObject31.bin"/><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36.wmf"/><Relationship Id="rId11" Type="http://schemas.openxmlformats.org/officeDocument/2006/relationships/image" Target="../media/image38.wmf"/><Relationship Id="rId5" Type="http://schemas.openxmlformats.org/officeDocument/2006/relationships/oleObject" Target="../embeddings/oleObject28.bin"/><Relationship Id="rId10" Type="http://schemas.openxmlformats.org/officeDocument/2006/relationships/oleObject" Target="../embeddings/oleObject3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audio" Target="../media/media14.m4a"/><Relationship Id="rId7" Type="http://schemas.openxmlformats.org/officeDocument/2006/relationships/oleObject" Target="../embeddings/oleObject33.bin"/><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0.wmf"/><Relationship Id="rId5" Type="http://schemas.openxmlformats.org/officeDocument/2006/relationships/oleObject" Target="../embeddings/oleObject3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oleObject" Target="../embeddings/oleObject6.bin"/><Relationship Id="rId12" Type="http://schemas.openxmlformats.org/officeDocument/2006/relationships/image" Target="../media/image16.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5.wmf"/><Relationship Id="rId4" Type="http://schemas.openxmlformats.org/officeDocument/2006/relationships/slideLayout" Target="../slideLayouts/slideLayout2.xml"/><Relationship Id="rId9"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wmf"/><Relationship Id="rId5" Type="http://schemas.openxmlformats.org/officeDocument/2006/relationships/oleObject" Target="../embeddings/oleObject9.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4.bin"/><Relationship Id="rId3" Type="http://schemas.openxmlformats.org/officeDocument/2006/relationships/audio" Target="../media/media7.m4a"/><Relationship Id="rId7" Type="http://schemas.openxmlformats.org/officeDocument/2006/relationships/oleObject" Target="../embeddings/oleObject11.bin"/><Relationship Id="rId12" Type="http://schemas.openxmlformats.org/officeDocument/2006/relationships/image" Target="../media/image21.wmf"/><Relationship Id="rId17" Type="http://schemas.openxmlformats.org/officeDocument/2006/relationships/image" Target="../media/image8.png"/><Relationship Id="rId2" Type="http://schemas.microsoft.com/office/2007/relationships/media" Target="../media/media7.m4a"/><Relationship Id="rId16" Type="http://schemas.openxmlformats.org/officeDocument/2006/relationships/image" Target="../media/image23.wmf"/><Relationship Id="rId1" Type="http://schemas.openxmlformats.org/officeDocument/2006/relationships/tags" Target="../tags/tag5.xml"/><Relationship Id="rId6" Type="http://schemas.openxmlformats.org/officeDocument/2006/relationships/image" Target="../media/image18.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2.bin"/><Relationship Id="rId14" Type="http://schemas.openxmlformats.org/officeDocument/2006/relationships/image" Target="../media/image22.wmf"/></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8.m4a"/><Relationship Id="rId7" Type="http://schemas.openxmlformats.org/officeDocument/2006/relationships/oleObject" Target="../embeddings/oleObject17.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4.wmf"/><Relationship Id="rId5" Type="http://schemas.openxmlformats.org/officeDocument/2006/relationships/oleObject" Target="../embeddings/oleObject1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oleObject" Target="../embeddings/oleObject19.bin"/><Relationship Id="rId12" Type="http://schemas.openxmlformats.org/officeDocument/2006/relationships/image" Target="../media/image29.w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6.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a:t>
            </a:r>
            <a:br>
              <a:rPr lang="en-US" dirty="0"/>
            </a:br>
            <a:r>
              <a:rPr lang="en-US" dirty="0"/>
              <a:t>partial differential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431195F6-C156-429C-8781-9C06C8E730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293"/>
    </mc:Choice>
    <mc:Fallback>
      <p:transition spd="slow" advTm="1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Conditions</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Conditions depend on the variable:</a:t>
            </a:r>
          </a:p>
          <a:p>
            <a:pPr lvl="1"/>
            <a:r>
              <a:rPr lang="en-US" dirty="0"/>
              <a:t>The time variable will have initial conditions</a:t>
            </a:r>
          </a:p>
          <a:p>
            <a:pPr lvl="1"/>
            <a:r>
              <a:rPr lang="en-US" dirty="0"/>
              <a:t>The space variable or variables will have boundary conditions</a:t>
            </a:r>
          </a:p>
          <a:p>
            <a:pPr lvl="1"/>
            <a:endParaRPr lang="en-US" dirty="0"/>
          </a:p>
          <a:p>
            <a:r>
              <a:rPr lang="en-US" dirty="0"/>
              <a:t>If the space variable is 1-dimensional,</a:t>
            </a:r>
            <a:br>
              <a:rPr lang="en-US" dirty="0"/>
            </a:br>
            <a:r>
              <a:rPr lang="en-US" dirty="0"/>
              <a:t>    the boundary conditions must be specified on an interval [</a:t>
            </a:r>
            <a:r>
              <a:rPr lang="en-US" i="1" dirty="0"/>
              <a:t>a</a:t>
            </a:r>
            <a:r>
              <a:rPr lang="en-US" dirty="0"/>
              <a:t>, </a:t>
            </a:r>
            <a:r>
              <a:rPr lang="en-US" i="1" dirty="0"/>
              <a:t>b</a:t>
            </a:r>
            <a:r>
              <a:rPr lang="en-US" dirty="0"/>
              <a:t>]</a:t>
            </a:r>
          </a:p>
          <a:p>
            <a:r>
              <a:rPr lang="en-US" dirty="0"/>
              <a:t>If the space variable is 2- or 3-dimensional,</a:t>
            </a:r>
            <a:br>
              <a:rPr lang="en-US" dirty="0"/>
            </a:br>
            <a:r>
              <a:rPr lang="en-US" dirty="0"/>
              <a:t>    the boundary conditions must be specified on the boundary of </a:t>
            </a:r>
            <a:br>
              <a:rPr lang="en-US" dirty="0"/>
            </a:br>
            <a:r>
              <a:rPr lang="en-US" dirty="0"/>
              <a:t>   2- or 3-dimensional bounded region in space</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12" name="Audio 11">
            <a:hlinkClick r:id="" action="ppaction://media"/>
            <a:extLst>
              <a:ext uri="{FF2B5EF4-FFF2-40B4-BE49-F238E27FC236}">
                <a16:creationId xmlns:a16="http://schemas.microsoft.com/office/drawing/2014/main" id="{44D56511-0217-4989-ADF7-F8F3FAD1F03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6498141"/>
      </p:ext>
    </p:extLst>
  </p:cSld>
  <p:clrMapOvr>
    <a:masterClrMapping/>
  </p:clrMapOvr>
  <mc:AlternateContent xmlns:mc="http://schemas.openxmlformats.org/markup-compatibility/2006">
    <mc:Choice xmlns:p14="http://schemas.microsoft.com/office/powerpoint/2010/main" Requires="p14">
      <p:transition spd="slow" p14:dur="2000" advTm="64185"/>
    </mc:Choice>
    <mc:Fallback>
      <p:transition spd="slow" advTm="6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E173E7D6-7EB9-41F8-BF15-7ED1E7BCEBD1}"/>
              </a:ext>
            </a:extLst>
          </p:cNvPr>
          <p:cNvGraphicFramePr>
            <a:graphicFrameLocks noChangeAspect="1"/>
          </p:cNvGraphicFramePr>
          <p:nvPr>
            <p:extLst>
              <p:ext uri="{D42A27DB-BD31-4B8C-83A1-F6EECF244321}">
                <p14:modId xmlns:p14="http://schemas.microsoft.com/office/powerpoint/2010/main" val="766658725"/>
              </p:ext>
            </p:extLst>
          </p:nvPr>
        </p:nvGraphicFramePr>
        <p:xfrm>
          <a:off x="4739998" y="2468562"/>
          <a:ext cx="1508125" cy="2789237"/>
        </p:xfrm>
        <a:graphic>
          <a:graphicData uri="http://schemas.openxmlformats.org/presentationml/2006/ole">
            <mc:AlternateContent xmlns:mc="http://schemas.openxmlformats.org/markup-compatibility/2006">
              <mc:Choice xmlns:v="urn:schemas-microsoft-com:vml" Requires="v">
                <p:oleObj name="Equation" r:id="rId5" imgW="850680" imgH="1574640" progId="Equation.DSMT4">
                  <p:embed/>
                </p:oleObj>
              </mc:Choice>
              <mc:Fallback>
                <p:oleObj name="Equation" r:id="rId5" imgW="850680" imgH="157464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6"/>
                      <a:stretch>
                        <a:fillRect/>
                      </a:stretch>
                    </p:blipFill>
                    <p:spPr>
                      <a:xfrm>
                        <a:off x="4739998" y="2468562"/>
                        <a:ext cx="1508125" cy="278923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The gradient and the Laplacian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If </a:t>
            </a:r>
            <a:r>
              <a:rPr lang="en-US" i="1" dirty="0">
                <a:latin typeface="Times New Roman" panose="02020603050405020304" pitchFamily="18" charset="0"/>
              </a:rPr>
              <a:t>u</a:t>
            </a:r>
            <a:r>
              <a:rPr lang="en-US" dirty="0">
                <a:latin typeface="Times New Roman" panose="02020603050405020304" pitchFamily="18" charset="0"/>
              </a:rPr>
              <a:t>(</a:t>
            </a:r>
            <a:r>
              <a:rPr lang="en-US" b="1" dirty="0">
                <a:latin typeface="Times New Roman" panose="02020603050405020304" pitchFamily="18" charset="0"/>
              </a:rPr>
              <a:t>x</a:t>
            </a:r>
            <a:r>
              <a:rPr lang="en-US" dirty="0">
                <a:latin typeface="Times New Roman" panose="02020603050405020304" pitchFamily="18" charset="0"/>
              </a:rPr>
              <a:t>)</a:t>
            </a:r>
            <a:r>
              <a:rPr lang="en-US" dirty="0"/>
              <a:t> is a real-valued function of a vector variable,</a:t>
            </a:r>
            <a:br>
              <a:rPr lang="en-US" dirty="0"/>
            </a:br>
            <a:r>
              <a:rPr lang="en-US" dirty="0"/>
              <a:t>	we will define the gradient as</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0" name="Object 9">
            <a:extLst>
              <a:ext uri="{FF2B5EF4-FFF2-40B4-BE49-F238E27FC236}">
                <a16:creationId xmlns:a16="http://schemas.microsoft.com/office/drawing/2014/main" id="{E0E0E5E2-2673-4039-BD92-70180BFACE1E}"/>
              </a:ext>
            </a:extLst>
          </p:cNvPr>
          <p:cNvGraphicFramePr>
            <a:graphicFrameLocks noChangeAspect="1"/>
          </p:cNvGraphicFramePr>
          <p:nvPr>
            <p:extLst>
              <p:ext uri="{D42A27DB-BD31-4B8C-83A1-F6EECF244321}">
                <p14:modId xmlns:p14="http://schemas.microsoft.com/office/powerpoint/2010/main" val="2430677902"/>
              </p:ext>
            </p:extLst>
          </p:nvPr>
        </p:nvGraphicFramePr>
        <p:xfrm>
          <a:off x="2468285" y="2468562"/>
          <a:ext cx="2271713" cy="2787650"/>
        </p:xfrm>
        <a:graphic>
          <a:graphicData uri="http://schemas.openxmlformats.org/presentationml/2006/ole">
            <mc:AlternateContent xmlns:mc="http://schemas.openxmlformats.org/markup-compatibility/2006">
              <mc:Choice xmlns:v="urn:schemas-microsoft-com:vml" Requires="v">
                <p:oleObj name="Equation" r:id="rId7" imgW="1282680" imgH="1574640" progId="Equation.DSMT4">
                  <p:embed/>
                </p:oleObj>
              </mc:Choice>
              <mc:Fallback>
                <p:oleObj name="Equation" r:id="rId7" imgW="1282680" imgH="157464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8"/>
                      <a:stretch>
                        <a:fillRect/>
                      </a:stretch>
                    </p:blipFill>
                    <p:spPr>
                      <a:xfrm>
                        <a:off x="2468285" y="2468562"/>
                        <a:ext cx="2271713" cy="278765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54D80D03-78CF-4888-B8C3-2B1A633D005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28284252"/>
      </p:ext>
    </p:extLst>
  </p:cSld>
  <p:clrMapOvr>
    <a:masterClrMapping/>
  </p:clrMapOvr>
  <mc:AlternateContent xmlns:mc="http://schemas.openxmlformats.org/markup-compatibility/2006">
    <mc:Choice xmlns:p14="http://schemas.microsoft.com/office/powerpoint/2010/main" Requires="p14">
      <p:transition spd="slow" p14:dur="2000" advTm="67157"/>
    </mc:Choice>
    <mc:Fallback>
      <p:transition spd="slow" advTm="6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The gradient and the Laplacian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If </a:t>
            </a:r>
            <a:r>
              <a:rPr lang="en-US" i="1" dirty="0">
                <a:latin typeface="Times New Roman" panose="02020603050405020304" pitchFamily="18" charset="0"/>
              </a:rPr>
              <a:t>u</a:t>
            </a:r>
            <a:r>
              <a:rPr lang="en-US" dirty="0">
                <a:latin typeface="Times New Roman" panose="02020603050405020304" pitchFamily="18" charset="0"/>
              </a:rPr>
              <a:t>(</a:t>
            </a:r>
            <a:r>
              <a:rPr lang="en-US" b="1" dirty="0">
                <a:latin typeface="Times New Roman" panose="02020603050405020304" pitchFamily="18" charset="0"/>
              </a:rPr>
              <a:t>x</a:t>
            </a:r>
            <a:r>
              <a:rPr lang="en-US" dirty="0">
                <a:latin typeface="Times New Roman" panose="02020603050405020304" pitchFamily="18" charset="0"/>
              </a:rPr>
              <a:t>)</a:t>
            </a:r>
            <a:r>
              <a:rPr lang="en-US" dirty="0"/>
              <a:t> is a real-valued function of a vector variable,</a:t>
            </a:r>
            <a:br>
              <a:rPr lang="en-US" dirty="0"/>
            </a:br>
            <a:r>
              <a:rPr lang="en-US" dirty="0"/>
              <a:t>	we will define the Laplacian as</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0" name="Object 9">
            <a:extLst>
              <a:ext uri="{FF2B5EF4-FFF2-40B4-BE49-F238E27FC236}">
                <a16:creationId xmlns:a16="http://schemas.microsoft.com/office/drawing/2014/main" id="{71E26052-41F0-4487-9612-7DE441099037}"/>
              </a:ext>
            </a:extLst>
          </p:cNvPr>
          <p:cNvGraphicFramePr>
            <a:graphicFrameLocks noChangeAspect="1"/>
          </p:cNvGraphicFramePr>
          <p:nvPr>
            <p:extLst>
              <p:ext uri="{D42A27DB-BD31-4B8C-83A1-F6EECF244321}">
                <p14:modId xmlns:p14="http://schemas.microsoft.com/office/powerpoint/2010/main" val="3422697920"/>
              </p:ext>
            </p:extLst>
          </p:nvPr>
        </p:nvGraphicFramePr>
        <p:xfrm>
          <a:off x="7848600" y="4347522"/>
          <a:ext cx="990600" cy="449262"/>
        </p:xfrm>
        <a:graphic>
          <a:graphicData uri="http://schemas.openxmlformats.org/presentationml/2006/ole">
            <mc:AlternateContent xmlns:mc="http://schemas.openxmlformats.org/markup-compatibility/2006">
              <mc:Choice xmlns:v="urn:schemas-microsoft-com:vml" Requires="v">
                <p:oleObj name="Equation" r:id="rId5" imgW="558720" imgH="253800" progId="Equation.DSMT4">
                  <p:embed/>
                </p:oleObj>
              </mc:Choice>
              <mc:Fallback>
                <p:oleObj name="Equation" r:id="rId5" imgW="558720" imgH="2538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6"/>
                      <a:stretch>
                        <a:fillRect/>
                      </a:stretch>
                    </p:blipFill>
                    <p:spPr>
                      <a:xfrm>
                        <a:off x="7848600" y="4347522"/>
                        <a:ext cx="990600" cy="4492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8E0B9B5-0B91-41B9-9186-0D3717A49820}"/>
              </a:ext>
            </a:extLst>
          </p:cNvPr>
          <p:cNvGraphicFramePr>
            <a:graphicFrameLocks noChangeAspect="1"/>
          </p:cNvGraphicFramePr>
          <p:nvPr>
            <p:extLst>
              <p:ext uri="{D42A27DB-BD31-4B8C-83A1-F6EECF244321}">
                <p14:modId xmlns:p14="http://schemas.microsoft.com/office/powerpoint/2010/main" val="1670814129"/>
              </p:ext>
            </p:extLst>
          </p:nvPr>
        </p:nvGraphicFramePr>
        <p:xfrm>
          <a:off x="391283" y="2468562"/>
          <a:ext cx="3309937" cy="2789238"/>
        </p:xfrm>
        <a:graphic>
          <a:graphicData uri="http://schemas.openxmlformats.org/presentationml/2006/ole">
            <mc:AlternateContent xmlns:mc="http://schemas.openxmlformats.org/markup-compatibility/2006">
              <mc:Choice xmlns:v="urn:schemas-microsoft-com:vml" Requires="v">
                <p:oleObj name="Equation" r:id="rId7" imgW="1866600" imgH="1574640" progId="Equation.DSMT4">
                  <p:embed/>
                </p:oleObj>
              </mc:Choice>
              <mc:Fallback>
                <p:oleObj name="Equation" r:id="rId7" imgW="1866600" imgH="157464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8"/>
                      <a:stretch>
                        <a:fillRect/>
                      </a:stretch>
                    </p:blipFill>
                    <p:spPr>
                      <a:xfrm>
                        <a:off x="391283" y="2468562"/>
                        <a:ext cx="3309937" cy="27892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96F6642-5971-4BE6-841E-0F835C4F7F80}"/>
              </a:ext>
            </a:extLst>
          </p:cNvPr>
          <p:cNvGraphicFramePr>
            <a:graphicFrameLocks noChangeAspect="1"/>
          </p:cNvGraphicFramePr>
          <p:nvPr>
            <p:extLst>
              <p:ext uri="{D42A27DB-BD31-4B8C-83A1-F6EECF244321}">
                <p14:modId xmlns:p14="http://schemas.microsoft.com/office/powerpoint/2010/main" val="7504230"/>
              </p:ext>
            </p:extLst>
          </p:nvPr>
        </p:nvGraphicFramePr>
        <p:xfrm>
          <a:off x="3684442" y="3458368"/>
          <a:ext cx="4143375" cy="809625"/>
        </p:xfrm>
        <a:graphic>
          <a:graphicData uri="http://schemas.openxmlformats.org/presentationml/2006/ole">
            <mc:AlternateContent xmlns:mc="http://schemas.openxmlformats.org/markup-compatibility/2006">
              <mc:Choice xmlns:v="urn:schemas-microsoft-com:vml" Requires="v">
                <p:oleObj name="Equation" r:id="rId9" imgW="2336760" imgH="457200" progId="Equation.DSMT4">
                  <p:embed/>
                </p:oleObj>
              </mc:Choice>
              <mc:Fallback>
                <p:oleObj name="Equation" r:id="rId9" imgW="2336760" imgH="4572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10"/>
                      <a:stretch>
                        <a:fillRect/>
                      </a:stretch>
                    </p:blipFill>
                    <p:spPr>
                      <a:xfrm>
                        <a:off x="3684442" y="3458368"/>
                        <a:ext cx="4143375" cy="8096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CA59B5A-D6DC-4B77-A1DC-6635FA5EAF8B}"/>
              </a:ext>
            </a:extLst>
          </p:cNvPr>
          <p:cNvGraphicFramePr>
            <a:graphicFrameLocks noChangeAspect="1"/>
          </p:cNvGraphicFramePr>
          <p:nvPr>
            <p:extLst>
              <p:ext uri="{D42A27DB-BD31-4B8C-83A1-F6EECF244321}">
                <p14:modId xmlns:p14="http://schemas.microsoft.com/office/powerpoint/2010/main" val="4182081124"/>
              </p:ext>
            </p:extLst>
          </p:nvPr>
        </p:nvGraphicFramePr>
        <p:xfrm>
          <a:off x="7792243" y="3638549"/>
          <a:ext cx="1103313" cy="449262"/>
        </p:xfrm>
        <a:graphic>
          <a:graphicData uri="http://schemas.openxmlformats.org/presentationml/2006/ole">
            <mc:AlternateContent xmlns:mc="http://schemas.openxmlformats.org/markup-compatibility/2006">
              <mc:Choice xmlns:v="urn:schemas-microsoft-com:vml" Requires="v">
                <p:oleObj name="Equation" r:id="rId11" imgW="622080" imgH="253800" progId="Equation.DSMT4">
                  <p:embed/>
                </p:oleObj>
              </mc:Choice>
              <mc:Fallback>
                <p:oleObj name="Equation" r:id="rId11" imgW="622080" imgH="2538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12"/>
                      <a:stretch>
                        <a:fillRect/>
                      </a:stretch>
                    </p:blipFill>
                    <p:spPr>
                      <a:xfrm>
                        <a:off x="7792243" y="3638549"/>
                        <a:ext cx="1103313" cy="449262"/>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EB9FC0AA-183B-4904-8FAC-5C88607EE31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89037321"/>
      </p:ext>
    </p:extLst>
  </p:cSld>
  <p:clrMapOvr>
    <a:masterClrMapping/>
  </p:clrMapOvr>
  <mc:AlternateContent xmlns:mc="http://schemas.openxmlformats.org/markup-compatibility/2006">
    <mc:Choice xmlns:p14="http://schemas.microsoft.com/office/powerpoint/2010/main" Requires="p14">
      <p:transition spd="slow" p14:dur="2000" advTm="81100"/>
    </mc:Choice>
    <mc:Fallback>
      <p:transition spd="slow" advTm="8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The gradient and the Laplacian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If </a:t>
            </a:r>
            <a:r>
              <a:rPr lang="en-US" i="1" dirty="0"/>
              <a:t>u</a:t>
            </a:r>
            <a:r>
              <a:rPr lang="en-US" dirty="0"/>
              <a:t>(</a:t>
            </a:r>
            <a:r>
              <a:rPr lang="en-US" i="1" dirty="0"/>
              <a:t>t</a:t>
            </a:r>
            <a:r>
              <a:rPr lang="en-US" dirty="0"/>
              <a:t>, </a:t>
            </a:r>
            <a:r>
              <a:rPr lang="en-US" b="1" dirty="0"/>
              <a:t>x</a:t>
            </a:r>
            <a:r>
              <a:rPr lang="en-US" dirty="0"/>
              <a:t>) is a real-valued function of time and space,</a:t>
            </a:r>
            <a:br>
              <a:rPr lang="en-US" dirty="0"/>
            </a:br>
            <a:r>
              <a:rPr lang="en-US" dirty="0"/>
              <a:t>	the gradient is only with respect to space coordinates</a:t>
            </a:r>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7" name="Object 6">
            <a:extLst>
              <a:ext uri="{FF2B5EF4-FFF2-40B4-BE49-F238E27FC236}">
                <a16:creationId xmlns:a16="http://schemas.microsoft.com/office/drawing/2014/main" id="{6D4FA77F-3A18-4348-AA5F-F091DE83858F}"/>
              </a:ext>
            </a:extLst>
          </p:cNvPr>
          <p:cNvGraphicFramePr>
            <a:graphicFrameLocks noChangeAspect="1"/>
          </p:cNvGraphicFramePr>
          <p:nvPr>
            <p:extLst>
              <p:ext uri="{D42A27DB-BD31-4B8C-83A1-F6EECF244321}">
                <p14:modId xmlns:p14="http://schemas.microsoft.com/office/powerpoint/2010/main" val="62781959"/>
              </p:ext>
            </p:extLst>
          </p:nvPr>
        </p:nvGraphicFramePr>
        <p:xfrm>
          <a:off x="437356" y="2416175"/>
          <a:ext cx="2633663" cy="1620838"/>
        </p:xfrm>
        <a:graphic>
          <a:graphicData uri="http://schemas.openxmlformats.org/presentationml/2006/ole">
            <mc:AlternateContent xmlns:mc="http://schemas.openxmlformats.org/markup-compatibility/2006">
              <mc:Choice xmlns:v="urn:schemas-microsoft-com:vml" Requires="v">
                <p:oleObj name="Equation" r:id="rId5" imgW="1485720" imgH="914400" progId="Equation.DSMT4">
                  <p:embed/>
                </p:oleObj>
              </mc:Choice>
              <mc:Fallback>
                <p:oleObj name="Equation" r:id="rId5" imgW="1485720" imgH="91440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6"/>
                      <a:stretch>
                        <a:fillRect/>
                      </a:stretch>
                    </p:blipFill>
                    <p:spPr>
                      <a:xfrm>
                        <a:off x="437356" y="2416175"/>
                        <a:ext cx="2633663" cy="16208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BCE616B-879C-4177-B456-B3479EF875CC}"/>
              </a:ext>
            </a:extLst>
          </p:cNvPr>
          <p:cNvGraphicFramePr>
            <a:graphicFrameLocks noChangeAspect="1"/>
          </p:cNvGraphicFramePr>
          <p:nvPr>
            <p:extLst>
              <p:ext uri="{D42A27DB-BD31-4B8C-83A1-F6EECF244321}">
                <p14:modId xmlns:p14="http://schemas.microsoft.com/office/powerpoint/2010/main" val="1614202638"/>
              </p:ext>
            </p:extLst>
          </p:nvPr>
        </p:nvGraphicFramePr>
        <p:xfrm>
          <a:off x="3316288" y="2821781"/>
          <a:ext cx="3692525" cy="809625"/>
        </p:xfrm>
        <a:graphic>
          <a:graphicData uri="http://schemas.openxmlformats.org/presentationml/2006/ole">
            <mc:AlternateContent xmlns:mc="http://schemas.openxmlformats.org/markup-compatibility/2006">
              <mc:Choice xmlns:v="urn:schemas-microsoft-com:vml" Requires="v">
                <p:oleObj name="Equation" r:id="rId7" imgW="2082600" imgH="457200" progId="Equation.DSMT4">
                  <p:embed/>
                </p:oleObj>
              </mc:Choice>
              <mc:Fallback>
                <p:oleObj name="Equation" r:id="rId7" imgW="2082600" imgH="4572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8"/>
                      <a:stretch>
                        <a:fillRect/>
                      </a:stretch>
                    </p:blipFill>
                    <p:spPr>
                      <a:xfrm>
                        <a:off x="3316288" y="2821781"/>
                        <a:ext cx="3692525" cy="8096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A75FDCE-5B90-4E2F-9271-E38F41DB75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graphicFrame>
        <p:nvGraphicFramePr>
          <p:cNvPr id="10" name="Object 9">
            <a:extLst>
              <a:ext uri="{FF2B5EF4-FFF2-40B4-BE49-F238E27FC236}">
                <a16:creationId xmlns:a16="http://schemas.microsoft.com/office/drawing/2014/main" id="{0ED448D2-B501-49B3-8C7C-0E1A834A64FA}"/>
              </a:ext>
            </a:extLst>
          </p:cNvPr>
          <p:cNvGraphicFramePr>
            <a:graphicFrameLocks noChangeAspect="1"/>
          </p:cNvGraphicFramePr>
          <p:nvPr>
            <p:extLst>
              <p:ext uri="{D42A27DB-BD31-4B8C-83A1-F6EECF244321}">
                <p14:modId xmlns:p14="http://schemas.microsoft.com/office/powerpoint/2010/main" val="3750270334"/>
              </p:ext>
            </p:extLst>
          </p:nvPr>
        </p:nvGraphicFramePr>
        <p:xfrm>
          <a:off x="437357" y="4118070"/>
          <a:ext cx="2633662" cy="2430463"/>
        </p:xfrm>
        <a:graphic>
          <a:graphicData uri="http://schemas.openxmlformats.org/presentationml/2006/ole">
            <mc:AlternateContent xmlns:mc="http://schemas.openxmlformats.org/markup-compatibility/2006">
              <mc:Choice xmlns:v="urn:schemas-microsoft-com:vml" Requires="v">
                <p:oleObj name="Equation" r:id="rId10" imgW="1485720" imgH="1371600" progId="Equation.DSMT4">
                  <p:embed/>
                </p:oleObj>
              </mc:Choice>
              <mc:Fallback>
                <p:oleObj name="Equation" r:id="rId10" imgW="1485720" imgH="137160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11"/>
                      <a:stretch>
                        <a:fillRect/>
                      </a:stretch>
                    </p:blipFill>
                    <p:spPr>
                      <a:xfrm>
                        <a:off x="437357" y="4118070"/>
                        <a:ext cx="2633662" cy="24304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142E161-F01F-403A-A668-D628003B6F68}"/>
              </a:ext>
            </a:extLst>
          </p:cNvPr>
          <p:cNvGraphicFramePr>
            <a:graphicFrameLocks noChangeAspect="1"/>
          </p:cNvGraphicFramePr>
          <p:nvPr>
            <p:extLst>
              <p:ext uri="{D42A27DB-BD31-4B8C-83A1-F6EECF244321}">
                <p14:modId xmlns:p14="http://schemas.microsoft.com/office/powerpoint/2010/main" val="301124981"/>
              </p:ext>
            </p:extLst>
          </p:nvPr>
        </p:nvGraphicFramePr>
        <p:xfrm>
          <a:off x="3336132" y="4928488"/>
          <a:ext cx="5065712" cy="809625"/>
        </p:xfrm>
        <a:graphic>
          <a:graphicData uri="http://schemas.openxmlformats.org/presentationml/2006/ole">
            <mc:AlternateContent xmlns:mc="http://schemas.openxmlformats.org/markup-compatibility/2006">
              <mc:Choice xmlns:v="urn:schemas-microsoft-com:vml" Requires="v">
                <p:oleObj name="Equation" r:id="rId12" imgW="2857320" imgH="457200" progId="Equation.DSMT4">
                  <p:embed/>
                </p:oleObj>
              </mc:Choice>
              <mc:Fallback>
                <p:oleObj name="Equation" r:id="rId12" imgW="2857320" imgH="457200" progId="Equation.DSMT4">
                  <p:embed/>
                  <p:pic>
                    <p:nvPicPr>
                      <p:cNvPr id="9" name="Object 8">
                        <a:extLst>
                          <a:ext uri="{FF2B5EF4-FFF2-40B4-BE49-F238E27FC236}">
                            <a16:creationId xmlns:a16="http://schemas.microsoft.com/office/drawing/2014/main" id="{BBCE616B-879C-4177-B456-B3479EF875CC}"/>
                          </a:ext>
                        </a:extLst>
                      </p:cNvPr>
                      <p:cNvPicPr/>
                      <p:nvPr/>
                    </p:nvPicPr>
                    <p:blipFill>
                      <a:blip r:embed="rId13"/>
                      <a:stretch>
                        <a:fillRect/>
                      </a:stretch>
                    </p:blipFill>
                    <p:spPr>
                      <a:xfrm>
                        <a:off x="3336132" y="4928488"/>
                        <a:ext cx="5065712" cy="809625"/>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948539987"/>
      </p:ext>
    </p:extLst>
  </p:cSld>
  <p:clrMapOvr>
    <a:masterClrMapping/>
  </p:clrMapOvr>
  <mc:AlternateContent xmlns:mc="http://schemas.openxmlformats.org/markup-compatibility/2006">
    <mc:Choice xmlns:p14="http://schemas.microsoft.com/office/powerpoint/2010/main" Requires="p14">
      <p:transition spd="slow" p14:dur="2000" advTm="32521"/>
    </mc:Choice>
    <mc:Fallback>
      <p:transition spd="slow" advTm="3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In one spatial dimension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The gradient and Laplacian simplify to the partial derivative and second partial with respect to the one spatial variable if there is only one  spatial dimension:</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9" name="Object 8">
            <a:extLst>
              <a:ext uri="{FF2B5EF4-FFF2-40B4-BE49-F238E27FC236}">
                <a16:creationId xmlns:a16="http://schemas.microsoft.com/office/drawing/2014/main" id="{4B08F415-7738-488B-BB57-B1C8DE8B515D}"/>
              </a:ext>
            </a:extLst>
          </p:cNvPr>
          <p:cNvGraphicFramePr>
            <a:graphicFrameLocks noChangeAspect="1"/>
          </p:cNvGraphicFramePr>
          <p:nvPr>
            <p:extLst>
              <p:ext uri="{D42A27DB-BD31-4B8C-83A1-F6EECF244321}">
                <p14:modId xmlns:p14="http://schemas.microsoft.com/office/powerpoint/2010/main" val="2603770677"/>
              </p:ext>
            </p:extLst>
          </p:nvPr>
        </p:nvGraphicFramePr>
        <p:xfrm>
          <a:off x="4572000" y="2981142"/>
          <a:ext cx="2295525" cy="741363"/>
        </p:xfrm>
        <a:graphic>
          <a:graphicData uri="http://schemas.openxmlformats.org/presentationml/2006/ole">
            <mc:AlternateContent xmlns:mc="http://schemas.openxmlformats.org/markup-compatibility/2006">
              <mc:Choice xmlns:v="urn:schemas-microsoft-com:vml" Requires="v">
                <p:oleObj name="Equation" r:id="rId5" imgW="1295280" imgH="419040" progId="Equation.DSMT4">
                  <p:embed/>
                </p:oleObj>
              </mc:Choice>
              <mc:Fallback>
                <p:oleObj name="Equation" r:id="rId5" imgW="1295280" imgH="41904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6"/>
                      <a:stretch>
                        <a:fillRect/>
                      </a:stretch>
                    </p:blipFill>
                    <p:spPr>
                      <a:xfrm>
                        <a:off x="4572000" y="2981142"/>
                        <a:ext cx="2295525" cy="7413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4FD0C58-F6F4-4BC1-BA82-F47BC4AECA16}"/>
              </a:ext>
            </a:extLst>
          </p:cNvPr>
          <p:cNvGraphicFramePr>
            <a:graphicFrameLocks noChangeAspect="1"/>
          </p:cNvGraphicFramePr>
          <p:nvPr>
            <p:extLst>
              <p:ext uri="{D42A27DB-BD31-4B8C-83A1-F6EECF244321}">
                <p14:modId xmlns:p14="http://schemas.microsoft.com/office/powerpoint/2010/main" val="4098115106"/>
              </p:ext>
            </p:extLst>
          </p:nvPr>
        </p:nvGraphicFramePr>
        <p:xfrm>
          <a:off x="1814513" y="3025593"/>
          <a:ext cx="2092325" cy="696912"/>
        </p:xfrm>
        <a:graphic>
          <a:graphicData uri="http://schemas.openxmlformats.org/presentationml/2006/ole">
            <mc:AlternateContent xmlns:mc="http://schemas.openxmlformats.org/markup-compatibility/2006">
              <mc:Choice xmlns:v="urn:schemas-microsoft-com:vml" Requires="v">
                <p:oleObj name="Equation" r:id="rId7" imgW="1180800" imgH="393480" progId="Equation.DSMT4">
                  <p:embed/>
                </p:oleObj>
              </mc:Choice>
              <mc:Fallback>
                <p:oleObj name="Equation" r:id="rId7" imgW="1180800" imgH="39348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8"/>
                      <a:stretch>
                        <a:fillRect/>
                      </a:stretch>
                    </p:blipFill>
                    <p:spPr>
                      <a:xfrm>
                        <a:off x="1814513" y="3025593"/>
                        <a:ext cx="2092325" cy="69691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7EDBA8B-EE66-4D7C-9457-EB233313E6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40902091"/>
      </p:ext>
    </p:extLst>
  </p:cSld>
  <p:clrMapOvr>
    <a:masterClrMapping/>
  </p:clrMapOvr>
  <mc:AlternateContent xmlns:mc="http://schemas.openxmlformats.org/markup-compatibility/2006">
    <mc:Choice xmlns:p14="http://schemas.microsoft.com/office/powerpoint/2010/main" Requires="p14">
      <p:transition spd="slow" p14:dur="2000" advTm="17689"/>
    </mc:Choice>
    <mc:Fallback>
      <p:transition spd="slow" advTm="1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In one spatial dimension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In this topic, we will approximate solutions to:</a:t>
            </a:r>
          </a:p>
          <a:p>
            <a:pPr lvl="1"/>
            <a:r>
              <a:rPr lang="en-US" dirty="0"/>
              <a:t>The heat equation in one spatial dimension</a:t>
            </a:r>
          </a:p>
          <a:p>
            <a:pPr lvl="1"/>
            <a:r>
              <a:rPr lang="en-US" dirty="0"/>
              <a:t>The wave equation in one spatial dimension</a:t>
            </a:r>
          </a:p>
          <a:p>
            <a:pPr lvl="1"/>
            <a:r>
              <a:rPr lang="en-US" dirty="0"/>
              <a:t>Laplace’s equation in two and three spatial dimensions</a:t>
            </a:r>
          </a:p>
          <a:p>
            <a:pPr lvl="1"/>
            <a:r>
              <a:rPr lang="en-US" dirty="0"/>
              <a:t>The heat equation and wave equation in two and three spatial dimensions</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C8E2F46C-0FDD-4316-B887-56268BE4F9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1099399"/>
      </p:ext>
    </p:extLst>
  </p:cSld>
  <p:clrMapOvr>
    <a:masterClrMapping/>
  </p:clrMapOvr>
  <mc:AlternateContent xmlns:mc="http://schemas.openxmlformats.org/markup-compatibility/2006">
    <mc:Choice xmlns:p14="http://schemas.microsoft.com/office/powerpoint/2010/main" Requires="p14">
      <p:transition spd="slow" p14:dur="2000" advTm="20849"/>
    </mc:Choice>
    <mc:Fallback>
      <p:transition spd="slow" advTm="20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reviewed the definition of partial derivatives</a:t>
            </a:r>
          </a:p>
          <a:p>
            <a:pPr lvl="1"/>
            <a:r>
              <a:rPr lang="en-US" dirty="0"/>
              <a:t>Have seen how to approximate partial derivatives</a:t>
            </a:r>
          </a:p>
          <a:p>
            <a:pPr lvl="1"/>
            <a:r>
              <a:rPr lang="en-US" dirty="0"/>
              <a:t>Understand the idea the gradient and Laplacian</a:t>
            </a:r>
          </a:p>
          <a:p>
            <a:pPr lvl="1"/>
            <a:r>
              <a:rPr lang="en-US" dirty="0"/>
              <a:t>Are aware of the upcoming topics</a:t>
            </a:r>
          </a:p>
          <a:p>
            <a:pPr lvl="1"/>
            <a:endParaRPr lang="en-US" dirty="0"/>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a:extLst>
              <a:ext uri="{FF2B5EF4-FFF2-40B4-BE49-F238E27FC236}">
                <a16:creationId xmlns:a16="http://schemas.microsoft.com/office/drawing/2014/main" id="{298C716C-8758-48EE-937C-03750239BF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3927"/>
    </mc:Choice>
    <mc:Fallback>
      <p:transition spd="slow" advTm="3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https://en.wikipedia.org/wiki/Partial_derivative</a:t>
            </a:r>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Review partial derivatives</a:t>
            </a:r>
          </a:p>
          <a:p>
            <a:pPr lvl="1"/>
            <a:r>
              <a:rPr lang="en-US" dirty="0"/>
              <a:t>Discuss partial derivatives with respect to functions of a vector variable</a:t>
            </a:r>
          </a:p>
          <a:p>
            <a:pPr lvl="1"/>
            <a:r>
              <a:rPr lang="en-US" dirty="0"/>
              <a:t>Describe the gradient and the Laplacian</a:t>
            </a:r>
          </a:p>
          <a:p>
            <a:pPr lvl="1"/>
            <a:r>
              <a:rPr lang="en-US" dirty="0"/>
              <a:t>List the upcoming topics</a:t>
            </a:r>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0DF10FBB-F241-45A1-9A6A-17D94FF914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7268"/>
    </mc:Choice>
    <mc:Fallback>
      <p:transition spd="slow" advTm="2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Partial differential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a function of two or more variables,</a:t>
            </a:r>
            <a:br>
              <a:rPr lang="en-US" dirty="0"/>
            </a:br>
            <a:r>
              <a:rPr lang="en-US" dirty="0"/>
              <a:t>		we can define a partial derivative</a:t>
            </a:r>
          </a:p>
          <a:p>
            <a:pPr lvl="1"/>
            <a:r>
              <a:rPr lang="en-US" dirty="0"/>
              <a:t>This assumes that the variables do not depend on each other</a:t>
            </a:r>
          </a:p>
          <a:p>
            <a:pPr lvl="1"/>
            <a:endParaRPr lang="en-US" dirty="0"/>
          </a:p>
          <a:p>
            <a:r>
              <a:rPr lang="en-US" dirty="0"/>
              <a:t>The </a:t>
            </a:r>
            <a:r>
              <a:rPr lang="en-US" i="1" dirty="0"/>
              <a:t>total</a:t>
            </a:r>
            <a:r>
              <a:rPr lang="en-US" dirty="0"/>
              <a:t> derivative may be used if one variable depends on another</a:t>
            </a:r>
          </a:p>
          <a:p>
            <a:pPr lvl="1"/>
            <a:r>
              <a:rPr lang="en-US" dirty="0"/>
              <a:t>Refer to your calculus text books</a:t>
            </a:r>
          </a:p>
          <a:p>
            <a:pPr lvl="1"/>
            <a:endParaRPr lang="en-US" dirty="0">
              <a:solidFill>
                <a:prstClr val="white"/>
              </a:solidFill>
            </a:endParaRPr>
          </a:p>
          <a:p>
            <a:pPr lvl="1"/>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12CD8F1B-EAB8-454B-835F-7FE27554859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mc:Choice xmlns:p14="http://schemas.microsoft.com/office/powerpoint/2010/main" Requires="p14">
      <p:transition spd="slow" p14:dur="2000" advTm="31377"/>
    </mc:Choice>
    <mc:Fallback>
      <p:transition spd="slow" advTm="3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Partial derivatives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function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of two variables has two partial derivatives</a:t>
            </a:r>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The definition of a partial derivative is a limit: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a:extLst>
              <a:ext uri="{FF2B5EF4-FFF2-40B4-BE49-F238E27FC236}">
                <a16:creationId xmlns:a16="http://schemas.microsoft.com/office/drawing/2014/main" id="{26D4474D-4EC4-4F66-A9F7-5C02CCADB6F6}"/>
              </a:ext>
            </a:extLst>
          </p:cNvPr>
          <p:cNvGraphicFramePr>
            <a:graphicFrameLocks noChangeAspect="1"/>
          </p:cNvGraphicFramePr>
          <p:nvPr>
            <p:extLst>
              <p:ext uri="{D42A27DB-BD31-4B8C-83A1-F6EECF244321}">
                <p14:modId xmlns:p14="http://schemas.microsoft.com/office/powerpoint/2010/main" val="3844886930"/>
              </p:ext>
            </p:extLst>
          </p:nvPr>
        </p:nvGraphicFramePr>
        <p:xfrm>
          <a:off x="1696514" y="2097087"/>
          <a:ext cx="2328862" cy="766763"/>
        </p:xfrm>
        <a:graphic>
          <a:graphicData uri="http://schemas.openxmlformats.org/presentationml/2006/ole">
            <mc:AlternateContent xmlns:mc="http://schemas.openxmlformats.org/markup-compatibility/2006">
              <mc:Choice xmlns:v="urn:schemas-microsoft-com:vml" Requires="v">
                <p:oleObj name="Equation" r:id="rId5" imgW="1193760" imgH="393480" progId="Equation.DSMT4">
                  <p:embed/>
                </p:oleObj>
              </mc:Choice>
              <mc:Fallback>
                <p:oleObj name="Equation" r:id="rId5" imgW="1193760" imgH="39348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1696514" y="2097087"/>
                        <a:ext cx="2328862" cy="7667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76C4E4F-D3C5-4C06-9337-E7259D4FB5DB}"/>
              </a:ext>
            </a:extLst>
          </p:cNvPr>
          <p:cNvGraphicFramePr>
            <a:graphicFrameLocks noChangeAspect="1"/>
          </p:cNvGraphicFramePr>
          <p:nvPr>
            <p:extLst>
              <p:ext uri="{D42A27DB-BD31-4B8C-83A1-F6EECF244321}">
                <p14:modId xmlns:p14="http://schemas.microsoft.com/office/powerpoint/2010/main" val="4068179634"/>
              </p:ext>
            </p:extLst>
          </p:nvPr>
        </p:nvGraphicFramePr>
        <p:xfrm>
          <a:off x="4664075" y="2097088"/>
          <a:ext cx="2401888" cy="766762"/>
        </p:xfrm>
        <a:graphic>
          <a:graphicData uri="http://schemas.openxmlformats.org/presentationml/2006/ole">
            <mc:AlternateContent xmlns:mc="http://schemas.openxmlformats.org/markup-compatibility/2006">
              <mc:Choice xmlns:v="urn:schemas-microsoft-com:vml" Requires="v">
                <p:oleObj name="Equation" r:id="rId7" imgW="1231560" imgH="393480" progId="Equation.DSMT4">
                  <p:embed/>
                </p:oleObj>
              </mc:Choice>
              <mc:Fallback>
                <p:oleObj name="Equation" r:id="rId7" imgW="1231560" imgH="393480" progId="Equation.DSMT4">
                  <p:embed/>
                  <p:pic>
                    <p:nvPicPr>
                      <p:cNvPr id="7" name="Object 6">
                        <a:extLst>
                          <a:ext uri="{FF2B5EF4-FFF2-40B4-BE49-F238E27FC236}">
                            <a16:creationId xmlns:a16="http://schemas.microsoft.com/office/drawing/2014/main" id="{26D4474D-4EC4-4F66-A9F7-5C02CCADB6F6}"/>
                          </a:ext>
                        </a:extLst>
                      </p:cNvPr>
                      <p:cNvPicPr/>
                      <p:nvPr/>
                    </p:nvPicPr>
                    <p:blipFill>
                      <a:blip r:embed="rId8"/>
                      <a:stretch>
                        <a:fillRect/>
                      </a:stretch>
                    </p:blipFill>
                    <p:spPr>
                      <a:xfrm>
                        <a:off x="4664075" y="2097088"/>
                        <a:ext cx="2401888" cy="7667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92690B5-152A-486C-A0F6-C808B65C43F3}"/>
              </a:ext>
            </a:extLst>
          </p:cNvPr>
          <p:cNvGraphicFramePr>
            <a:graphicFrameLocks noChangeAspect="1"/>
          </p:cNvGraphicFramePr>
          <p:nvPr>
            <p:extLst>
              <p:ext uri="{D42A27DB-BD31-4B8C-83A1-F6EECF244321}">
                <p14:modId xmlns:p14="http://schemas.microsoft.com/office/powerpoint/2010/main" val="86298831"/>
              </p:ext>
            </p:extLst>
          </p:nvPr>
        </p:nvGraphicFramePr>
        <p:xfrm>
          <a:off x="2392362" y="3763965"/>
          <a:ext cx="4359275" cy="815975"/>
        </p:xfrm>
        <a:graphic>
          <a:graphicData uri="http://schemas.openxmlformats.org/presentationml/2006/ole">
            <mc:AlternateContent xmlns:mc="http://schemas.openxmlformats.org/markup-compatibility/2006">
              <mc:Choice xmlns:v="urn:schemas-microsoft-com:vml" Requires="v">
                <p:oleObj name="Equation" r:id="rId9" imgW="2234880" imgH="419040" progId="Equation.DSMT4">
                  <p:embed/>
                </p:oleObj>
              </mc:Choice>
              <mc:Fallback>
                <p:oleObj name="Equation" r:id="rId9" imgW="2234880" imgH="419040" progId="Equation.DSMT4">
                  <p:embed/>
                  <p:pic>
                    <p:nvPicPr>
                      <p:cNvPr id="7" name="Object 6">
                        <a:extLst>
                          <a:ext uri="{FF2B5EF4-FFF2-40B4-BE49-F238E27FC236}">
                            <a16:creationId xmlns:a16="http://schemas.microsoft.com/office/drawing/2014/main" id="{26D4474D-4EC4-4F66-A9F7-5C02CCADB6F6}"/>
                          </a:ext>
                        </a:extLst>
                      </p:cNvPr>
                      <p:cNvPicPr/>
                      <p:nvPr/>
                    </p:nvPicPr>
                    <p:blipFill>
                      <a:blip r:embed="rId10"/>
                      <a:stretch>
                        <a:fillRect/>
                      </a:stretch>
                    </p:blipFill>
                    <p:spPr>
                      <a:xfrm>
                        <a:off x="2392362" y="3763965"/>
                        <a:ext cx="4359275" cy="8159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CC77415-37FB-4415-B29A-90F35E559491}"/>
              </a:ext>
            </a:extLst>
          </p:cNvPr>
          <p:cNvGraphicFramePr>
            <a:graphicFrameLocks noChangeAspect="1"/>
          </p:cNvGraphicFramePr>
          <p:nvPr>
            <p:extLst>
              <p:ext uri="{D42A27DB-BD31-4B8C-83A1-F6EECF244321}">
                <p14:modId xmlns:p14="http://schemas.microsoft.com/office/powerpoint/2010/main" val="352294249"/>
              </p:ext>
            </p:extLst>
          </p:nvPr>
        </p:nvGraphicFramePr>
        <p:xfrm>
          <a:off x="2466975" y="4738688"/>
          <a:ext cx="4211638" cy="815975"/>
        </p:xfrm>
        <a:graphic>
          <a:graphicData uri="http://schemas.openxmlformats.org/presentationml/2006/ole">
            <mc:AlternateContent xmlns:mc="http://schemas.openxmlformats.org/markup-compatibility/2006">
              <mc:Choice xmlns:v="urn:schemas-microsoft-com:vml" Requires="v">
                <p:oleObj name="Equation" r:id="rId11" imgW="2158920" imgH="419040" progId="Equation.DSMT4">
                  <p:embed/>
                </p:oleObj>
              </mc:Choice>
              <mc:Fallback>
                <p:oleObj name="Equation" r:id="rId11" imgW="2158920" imgH="419040" progId="Equation.DSMT4">
                  <p:embed/>
                  <p:pic>
                    <p:nvPicPr>
                      <p:cNvPr id="8" name="Object 7">
                        <a:extLst>
                          <a:ext uri="{FF2B5EF4-FFF2-40B4-BE49-F238E27FC236}">
                            <a16:creationId xmlns:a16="http://schemas.microsoft.com/office/drawing/2014/main" id="{176C4E4F-D3C5-4C06-9337-E7259D4FB5DB}"/>
                          </a:ext>
                        </a:extLst>
                      </p:cNvPr>
                      <p:cNvPicPr/>
                      <p:nvPr/>
                    </p:nvPicPr>
                    <p:blipFill>
                      <a:blip r:embed="rId12"/>
                      <a:stretch>
                        <a:fillRect/>
                      </a:stretch>
                    </p:blipFill>
                    <p:spPr>
                      <a:xfrm>
                        <a:off x="2466975" y="4738688"/>
                        <a:ext cx="4211638" cy="81597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F2E51F3C-3F5C-4D3D-9CA5-5C5A77F9BAC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mc:Choice xmlns:p14="http://schemas.microsoft.com/office/powerpoint/2010/main" Requires="p14">
      <p:transition spd="slow" p14:dur="2000" advTm="71173"/>
    </mc:Choice>
    <mc:Fallback>
      <p:transition spd="slow" advTm="71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partial derivatives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Consequently, we can approximate all these the same way</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592690B5-152A-486C-A0F6-C808B65C43F3}"/>
              </a:ext>
            </a:extLst>
          </p:cNvPr>
          <p:cNvGraphicFramePr>
            <a:graphicFrameLocks noChangeAspect="1"/>
          </p:cNvGraphicFramePr>
          <p:nvPr>
            <p:extLst>
              <p:ext uri="{D42A27DB-BD31-4B8C-83A1-F6EECF244321}">
                <p14:modId xmlns:p14="http://schemas.microsoft.com/office/powerpoint/2010/main" val="2878618902"/>
              </p:ext>
            </p:extLst>
          </p:nvPr>
        </p:nvGraphicFramePr>
        <p:xfrm>
          <a:off x="1516063" y="2119313"/>
          <a:ext cx="4432300" cy="815975"/>
        </p:xfrm>
        <a:graphic>
          <a:graphicData uri="http://schemas.openxmlformats.org/presentationml/2006/ole">
            <mc:AlternateContent xmlns:mc="http://schemas.openxmlformats.org/markup-compatibility/2006">
              <mc:Choice xmlns:v="urn:schemas-microsoft-com:vml" Requires="v">
                <p:oleObj name="Equation" r:id="rId5" imgW="2273040" imgH="419040" progId="Equation.DSMT4">
                  <p:embed/>
                </p:oleObj>
              </mc:Choice>
              <mc:Fallback>
                <p:oleObj name="Equation" r:id="rId5" imgW="2273040" imgH="41904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6"/>
                      <a:stretch>
                        <a:fillRect/>
                      </a:stretch>
                    </p:blipFill>
                    <p:spPr>
                      <a:xfrm>
                        <a:off x="1516063" y="2119313"/>
                        <a:ext cx="4432300" cy="8159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60BD7A73-9619-4C5A-997A-8D5E88525A64}"/>
              </a:ext>
            </a:extLst>
          </p:cNvPr>
          <p:cNvGraphicFramePr>
            <a:graphicFrameLocks noChangeAspect="1"/>
          </p:cNvGraphicFramePr>
          <p:nvPr>
            <p:extLst>
              <p:ext uri="{D42A27DB-BD31-4B8C-83A1-F6EECF244321}">
                <p14:modId xmlns:p14="http://schemas.microsoft.com/office/powerpoint/2010/main" val="4010729765"/>
              </p:ext>
            </p:extLst>
          </p:nvPr>
        </p:nvGraphicFramePr>
        <p:xfrm>
          <a:off x="1423784" y="2935288"/>
          <a:ext cx="5745162" cy="965200"/>
        </p:xfrm>
        <a:graphic>
          <a:graphicData uri="http://schemas.openxmlformats.org/presentationml/2006/ole">
            <mc:AlternateContent xmlns:mc="http://schemas.openxmlformats.org/markup-compatibility/2006">
              <mc:Choice xmlns:v="urn:schemas-microsoft-com:vml" Requires="v">
                <p:oleObj name="Equation" r:id="rId7" imgW="2946240" imgH="495000" progId="Equation.DSMT4">
                  <p:embed/>
                </p:oleObj>
              </mc:Choice>
              <mc:Fallback>
                <p:oleObj name="Equation" r:id="rId7" imgW="2946240" imgH="49500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8"/>
                      <a:stretch>
                        <a:fillRect/>
                      </a:stretch>
                    </p:blipFill>
                    <p:spPr>
                      <a:xfrm>
                        <a:off x="1423784" y="2935288"/>
                        <a:ext cx="5745162" cy="9652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0C456D3-C44D-458D-8A83-628C8FA785E6}"/>
              </a:ext>
            </a:extLst>
          </p:cNvPr>
          <p:cNvGraphicFramePr>
            <a:graphicFrameLocks noChangeAspect="1"/>
          </p:cNvGraphicFramePr>
          <p:nvPr>
            <p:extLst>
              <p:ext uri="{D42A27DB-BD31-4B8C-83A1-F6EECF244321}">
                <p14:modId xmlns:p14="http://schemas.microsoft.com/office/powerpoint/2010/main" val="337840776"/>
              </p:ext>
            </p:extLst>
          </p:nvPr>
        </p:nvGraphicFramePr>
        <p:xfrm>
          <a:off x="1509742" y="4159250"/>
          <a:ext cx="4210050" cy="815975"/>
        </p:xfrm>
        <a:graphic>
          <a:graphicData uri="http://schemas.openxmlformats.org/presentationml/2006/ole">
            <mc:AlternateContent xmlns:mc="http://schemas.openxmlformats.org/markup-compatibility/2006">
              <mc:Choice xmlns:v="urn:schemas-microsoft-com:vml" Requires="v">
                <p:oleObj name="Equation" r:id="rId9" imgW="2158920" imgH="419040" progId="Equation.DSMT4">
                  <p:embed/>
                </p:oleObj>
              </mc:Choice>
              <mc:Fallback>
                <p:oleObj name="Equation" r:id="rId9" imgW="2158920" imgH="41904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10"/>
                      <a:stretch>
                        <a:fillRect/>
                      </a:stretch>
                    </p:blipFill>
                    <p:spPr>
                      <a:xfrm>
                        <a:off x="1509742" y="4159250"/>
                        <a:ext cx="4210050" cy="8159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5ABA41B-5700-426A-96D6-4F9A7BD8ED01}"/>
              </a:ext>
            </a:extLst>
          </p:cNvPr>
          <p:cNvGraphicFramePr>
            <a:graphicFrameLocks noChangeAspect="1"/>
          </p:cNvGraphicFramePr>
          <p:nvPr>
            <p:extLst>
              <p:ext uri="{D42A27DB-BD31-4B8C-83A1-F6EECF244321}">
                <p14:modId xmlns:p14="http://schemas.microsoft.com/office/powerpoint/2010/main" val="1782485468"/>
              </p:ext>
            </p:extLst>
          </p:nvPr>
        </p:nvGraphicFramePr>
        <p:xfrm>
          <a:off x="1425852" y="5049838"/>
          <a:ext cx="5522912" cy="815975"/>
        </p:xfrm>
        <a:graphic>
          <a:graphicData uri="http://schemas.openxmlformats.org/presentationml/2006/ole">
            <mc:AlternateContent xmlns:mc="http://schemas.openxmlformats.org/markup-compatibility/2006">
              <mc:Choice xmlns:v="urn:schemas-microsoft-com:vml" Requires="v">
                <p:oleObj name="Equation" r:id="rId11" imgW="2831760" imgH="419040" progId="Equation.DSMT4">
                  <p:embed/>
                </p:oleObj>
              </mc:Choice>
              <mc:Fallback>
                <p:oleObj name="Equation" r:id="rId11" imgW="2831760" imgH="419040" progId="Equation.DSMT4">
                  <p:embed/>
                  <p:pic>
                    <p:nvPicPr>
                      <p:cNvPr id="12" name="Object 11">
                        <a:extLst>
                          <a:ext uri="{FF2B5EF4-FFF2-40B4-BE49-F238E27FC236}">
                            <a16:creationId xmlns:a16="http://schemas.microsoft.com/office/drawing/2014/main" id="{60BD7A73-9619-4C5A-997A-8D5E88525A64}"/>
                          </a:ext>
                        </a:extLst>
                      </p:cNvPr>
                      <p:cNvPicPr/>
                      <p:nvPr/>
                    </p:nvPicPr>
                    <p:blipFill>
                      <a:blip r:embed="rId12"/>
                      <a:stretch>
                        <a:fillRect/>
                      </a:stretch>
                    </p:blipFill>
                    <p:spPr>
                      <a:xfrm>
                        <a:off x="1425852" y="5049838"/>
                        <a:ext cx="5522912" cy="815975"/>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C6F2B252-B239-406E-9FF5-E86C5D33623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0307696"/>
      </p:ext>
    </p:extLst>
  </p:cSld>
  <p:clrMapOvr>
    <a:masterClrMapping/>
  </p:clrMapOvr>
  <mc:AlternateContent xmlns:mc="http://schemas.openxmlformats.org/markup-compatibility/2006">
    <mc:Choice xmlns:p14="http://schemas.microsoft.com/office/powerpoint/2010/main" Requires="p14">
      <p:transition spd="slow" p14:dur="2000" advTm="70779"/>
    </mc:Choice>
    <mc:Fallback>
      <p:transition spd="slow" advTm="7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Suppose </a:t>
            </a:r>
            <a:r>
              <a:rPr lang="en-US" i="1" dirty="0">
                <a:latin typeface="Times New Roman" panose="02020603050405020304" pitchFamily="18" charset="0"/>
              </a:rPr>
              <a:t>u</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r>
              <a:rPr lang="en-US" dirty="0"/>
              <a:t> is a real-valued function of a vector variable</a:t>
            </a:r>
          </a:p>
          <a:p>
            <a:pPr lvl="1"/>
            <a:r>
              <a:rPr lang="en-US" dirty="0"/>
              <a:t>Suppose the vector is </a:t>
            </a:r>
            <a:r>
              <a:rPr lang="en-US" i="1" dirty="0"/>
              <a:t>n</a:t>
            </a:r>
            <a:r>
              <a:rPr lang="en-US" dirty="0"/>
              <a:t>-dimensional</a:t>
            </a:r>
          </a:p>
          <a:p>
            <a:pPr lvl="1"/>
            <a:endParaRPr lang="en-US" dirty="0"/>
          </a:p>
          <a:p>
            <a:r>
              <a:rPr lang="en-US" dirty="0"/>
              <a:t>We can approximate a partial derivative with respect to each of the </a:t>
            </a:r>
            <a:r>
              <a:rPr lang="en-US" i="1" dirty="0"/>
              <a:t>n</a:t>
            </a:r>
            <a:r>
              <a:rPr lang="en-US" dirty="0"/>
              <a:t> variables</a:t>
            </a:r>
          </a:p>
          <a:p>
            <a:pPr marL="0" indent="0">
              <a:buNone/>
            </a:pPr>
            <a:endParaRPr lang="en-US" dirty="0"/>
          </a:p>
          <a:p>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1" name="Object 10">
            <a:extLst>
              <a:ext uri="{FF2B5EF4-FFF2-40B4-BE49-F238E27FC236}">
                <a16:creationId xmlns:a16="http://schemas.microsoft.com/office/drawing/2014/main" id="{95BA9DEA-7190-48DD-B65B-C6BC826475DF}"/>
              </a:ext>
            </a:extLst>
          </p:cNvPr>
          <p:cNvGraphicFramePr>
            <a:graphicFrameLocks noChangeAspect="1"/>
          </p:cNvGraphicFramePr>
          <p:nvPr>
            <p:extLst>
              <p:ext uri="{D42A27DB-BD31-4B8C-83A1-F6EECF244321}">
                <p14:modId xmlns:p14="http://schemas.microsoft.com/office/powerpoint/2010/main" val="2503576504"/>
              </p:ext>
            </p:extLst>
          </p:nvPr>
        </p:nvGraphicFramePr>
        <p:xfrm>
          <a:off x="2257425" y="3508637"/>
          <a:ext cx="4629150" cy="1828800"/>
        </p:xfrm>
        <a:graphic>
          <a:graphicData uri="http://schemas.openxmlformats.org/presentationml/2006/ole">
            <mc:AlternateContent xmlns:mc="http://schemas.openxmlformats.org/markup-compatibility/2006">
              <mc:Choice xmlns:v="urn:schemas-microsoft-com:vml" Requires="v">
                <p:oleObj name="Equation" r:id="rId5" imgW="2374560" imgH="939600" progId="Equation.DSMT4">
                  <p:embed/>
                </p:oleObj>
              </mc:Choice>
              <mc:Fallback>
                <p:oleObj name="Equation" r:id="rId5" imgW="2374560" imgH="93960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6"/>
                      <a:stretch>
                        <a:fillRect/>
                      </a:stretch>
                    </p:blipFill>
                    <p:spPr>
                      <a:xfrm>
                        <a:off x="2257425" y="3508637"/>
                        <a:ext cx="4629150" cy="18288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289FD59E-FDA0-4A70-8922-213F35A3BE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8673147"/>
      </p:ext>
    </p:extLst>
  </p:cSld>
  <p:clrMapOvr>
    <a:masterClrMapping/>
  </p:clrMapOvr>
  <mc:AlternateContent xmlns:mc="http://schemas.openxmlformats.org/markup-compatibility/2006">
    <mc:Choice xmlns:p14="http://schemas.microsoft.com/office/powerpoint/2010/main" Requires="p14">
      <p:transition spd="slow" p14:dur="2000" advTm="52158"/>
    </mc:Choice>
    <mc:Fallback>
      <p:transition spd="slow" advTm="5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Recall that </a:t>
            </a:r>
            <a:r>
              <a:rPr lang="en-US" b="1" dirty="0" err="1"/>
              <a:t>e</a:t>
            </a:r>
            <a:r>
              <a:rPr lang="en-US" i="1" baseline="-25000" dirty="0" err="1"/>
              <a:t>k</a:t>
            </a:r>
            <a:r>
              <a:rPr lang="en-US" dirty="0"/>
              <a:t> is often used to represent the </a:t>
            </a:r>
            <a:r>
              <a:rPr lang="en-US" i="1" dirty="0"/>
              <a:t>k</a:t>
            </a:r>
            <a:r>
              <a:rPr lang="en-US" baseline="30000" dirty="0"/>
              <a:t>th</a:t>
            </a:r>
            <a:r>
              <a:rPr lang="en-US" dirty="0"/>
              <a:t> canonical basis vector </a:t>
            </a:r>
          </a:p>
          <a:p>
            <a:pPr lvl="1"/>
            <a:endParaRPr lang="en-US" dirty="0"/>
          </a:p>
          <a:p>
            <a:endParaRPr lang="en-US" dirty="0"/>
          </a:p>
          <a:p>
            <a:endParaRPr lang="en-US" dirty="0"/>
          </a:p>
          <a:p>
            <a:endParaRPr lang="en-US" dirty="0"/>
          </a:p>
          <a:p>
            <a:r>
              <a:rPr lang="en-US" dirty="0"/>
              <a:t>Thus, we note that </a:t>
            </a:r>
          </a:p>
          <a:p>
            <a:pPr marL="0" indent="0">
              <a:buNone/>
            </a:pPr>
            <a:endParaRPr lang="en-US" dirty="0"/>
          </a:p>
          <a:p>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FD85E8AA-9478-4BB3-ADD1-D11AEC9E6C59}"/>
              </a:ext>
            </a:extLst>
          </p:cNvPr>
          <p:cNvGraphicFramePr>
            <a:graphicFrameLocks noChangeAspect="1"/>
          </p:cNvGraphicFramePr>
          <p:nvPr>
            <p:extLst>
              <p:ext uri="{D42A27DB-BD31-4B8C-83A1-F6EECF244321}">
                <p14:modId xmlns:p14="http://schemas.microsoft.com/office/powerpoint/2010/main" val="1714422992"/>
              </p:ext>
            </p:extLst>
          </p:nvPr>
        </p:nvGraphicFramePr>
        <p:xfrm>
          <a:off x="2450635" y="2397038"/>
          <a:ext cx="1039813" cy="1384300"/>
        </p:xfrm>
        <a:graphic>
          <a:graphicData uri="http://schemas.openxmlformats.org/presentationml/2006/ole">
            <mc:AlternateContent xmlns:mc="http://schemas.openxmlformats.org/markup-compatibility/2006">
              <mc:Choice xmlns:v="urn:schemas-microsoft-com:vml" Requires="v">
                <p:oleObj name="Equation" r:id="rId5" imgW="533160" imgH="711000" progId="Equation.DSMT4">
                  <p:embed/>
                </p:oleObj>
              </mc:Choice>
              <mc:Fallback>
                <p:oleObj name="Equation" r:id="rId5" imgW="533160" imgH="711000" progId="Equation.DSMT4">
                  <p:embed/>
                  <p:pic>
                    <p:nvPicPr>
                      <p:cNvPr id="11" name="Object 10">
                        <a:extLst>
                          <a:ext uri="{FF2B5EF4-FFF2-40B4-BE49-F238E27FC236}">
                            <a16:creationId xmlns:a16="http://schemas.microsoft.com/office/drawing/2014/main" id="{95BA9DEA-7190-48DD-B65B-C6BC826475DF}"/>
                          </a:ext>
                        </a:extLst>
                      </p:cNvPr>
                      <p:cNvPicPr/>
                      <p:nvPr/>
                    </p:nvPicPr>
                    <p:blipFill>
                      <a:blip r:embed="rId6"/>
                      <a:stretch>
                        <a:fillRect/>
                      </a:stretch>
                    </p:blipFill>
                    <p:spPr>
                      <a:xfrm>
                        <a:off x="2450635" y="2397038"/>
                        <a:ext cx="1039813" cy="13843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BFD6CD8-FD95-4FD7-B7B2-966BA53EF7B3}"/>
              </a:ext>
            </a:extLst>
          </p:cNvPr>
          <p:cNvGraphicFramePr>
            <a:graphicFrameLocks noChangeAspect="1"/>
          </p:cNvGraphicFramePr>
          <p:nvPr>
            <p:extLst>
              <p:ext uri="{D42A27DB-BD31-4B8C-83A1-F6EECF244321}">
                <p14:modId xmlns:p14="http://schemas.microsoft.com/office/powerpoint/2010/main" val="2171661718"/>
              </p:ext>
            </p:extLst>
          </p:nvPr>
        </p:nvGraphicFramePr>
        <p:xfrm>
          <a:off x="3697972" y="2396747"/>
          <a:ext cx="1065213" cy="1384300"/>
        </p:xfrm>
        <a:graphic>
          <a:graphicData uri="http://schemas.openxmlformats.org/presentationml/2006/ole">
            <mc:AlternateContent xmlns:mc="http://schemas.openxmlformats.org/markup-compatibility/2006">
              <mc:Choice xmlns:v="urn:schemas-microsoft-com:vml" Requires="v">
                <p:oleObj name="Equation" r:id="rId7" imgW="545760" imgH="711000" progId="Equation.DSMT4">
                  <p:embed/>
                </p:oleObj>
              </mc:Choice>
              <mc:Fallback>
                <p:oleObj name="Equation" r:id="rId7" imgW="545760" imgH="711000" progId="Equation.DSMT4">
                  <p:embed/>
                  <p:pic>
                    <p:nvPicPr>
                      <p:cNvPr id="8" name="Object 7">
                        <a:extLst>
                          <a:ext uri="{FF2B5EF4-FFF2-40B4-BE49-F238E27FC236}">
                            <a16:creationId xmlns:a16="http://schemas.microsoft.com/office/drawing/2014/main" id="{FD85E8AA-9478-4BB3-ADD1-D11AEC9E6C59}"/>
                          </a:ext>
                        </a:extLst>
                      </p:cNvPr>
                      <p:cNvPicPr/>
                      <p:nvPr/>
                    </p:nvPicPr>
                    <p:blipFill>
                      <a:blip r:embed="rId8"/>
                      <a:stretch>
                        <a:fillRect/>
                      </a:stretch>
                    </p:blipFill>
                    <p:spPr>
                      <a:xfrm>
                        <a:off x="3697972" y="2396747"/>
                        <a:ext cx="1065213" cy="1384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2E0B84F-E454-4FB2-8298-9C7119699FC0}"/>
              </a:ext>
            </a:extLst>
          </p:cNvPr>
          <p:cNvGraphicFramePr>
            <a:graphicFrameLocks noChangeAspect="1"/>
          </p:cNvGraphicFramePr>
          <p:nvPr>
            <p:extLst>
              <p:ext uri="{D42A27DB-BD31-4B8C-83A1-F6EECF244321}">
                <p14:modId xmlns:p14="http://schemas.microsoft.com/office/powerpoint/2010/main" val="2817471884"/>
              </p:ext>
            </p:extLst>
          </p:nvPr>
        </p:nvGraphicFramePr>
        <p:xfrm>
          <a:off x="4945309" y="2396456"/>
          <a:ext cx="1065213" cy="1384300"/>
        </p:xfrm>
        <a:graphic>
          <a:graphicData uri="http://schemas.openxmlformats.org/presentationml/2006/ole">
            <mc:AlternateContent xmlns:mc="http://schemas.openxmlformats.org/markup-compatibility/2006">
              <mc:Choice xmlns:v="urn:schemas-microsoft-com:vml" Requires="v">
                <p:oleObj name="Equation" r:id="rId9" imgW="545760" imgH="711000" progId="Equation.DSMT4">
                  <p:embed/>
                </p:oleObj>
              </mc:Choice>
              <mc:Fallback>
                <p:oleObj name="Equation" r:id="rId9" imgW="545760" imgH="711000" progId="Equation.DSMT4">
                  <p:embed/>
                  <p:pic>
                    <p:nvPicPr>
                      <p:cNvPr id="9" name="Object 8">
                        <a:extLst>
                          <a:ext uri="{FF2B5EF4-FFF2-40B4-BE49-F238E27FC236}">
                            <a16:creationId xmlns:a16="http://schemas.microsoft.com/office/drawing/2014/main" id="{7BFD6CD8-FD95-4FD7-B7B2-966BA53EF7B3}"/>
                          </a:ext>
                        </a:extLst>
                      </p:cNvPr>
                      <p:cNvPicPr/>
                      <p:nvPr/>
                    </p:nvPicPr>
                    <p:blipFill>
                      <a:blip r:embed="rId10"/>
                      <a:stretch>
                        <a:fillRect/>
                      </a:stretch>
                    </p:blipFill>
                    <p:spPr>
                      <a:xfrm>
                        <a:off x="4945309" y="2396456"/>
                        <a:ext cx="1065213" cy="13843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D01140A-D38D-46BD-A95C-5BC398068A1E}"/>
              </a:ext>
            </a:extLst>
          </p:cNvPr>
          <p:cNvGraphicFramePr>
            <a:graphicFrameLocks noChangeAspect="1"/>
          </p:cNvGraphicFramePr>
          <p:nvPr>
            <p:extLst>
              <p:ext uri="{D42A27DB-BD31-4B8C-83A1-F6EECF244321}">
                <p14:modId xmlns:p14="http://schemas.microsoft.com/office/powerpoint/2010/main" val="1873170510"/>
              </p:ext>
            </p:extLst>
          </p:nvPr>
        </p:nvGraphicFramePr>
        <p:xfrm>
          <a:off x="2191908" y="4565650"/>
          <a:ext cx="2624138" cy="1384300"/>
        </p:xfrm>
        <a:graphic>
          <a:graphicData uri="http://schemas.openxmlformats.org/presentationml/2006/ole">
            <mc:AlternateContent xmlns:mc="http://schemas.openxmlformats.org/markup-compatibility/2006">
              <mc:Choice xmlns:v="urn:schemas-microsoft-com:vml" Requires="v">
                <p:oleObj name="Equation" r:id="rId11" imgW="1346040" imgH="711000" progId="Equation.DSMT4">
                  <p:embed/>
                </p:oleObj>
              </mc:Choice>
              <mc:Fallback>
                <p:oleObj name="Equation" r:id="rId11" imgW="1346040" imgH="711000" progId="Equation.DSMT4">
                  <p:embed/>
                  <p:pic>
                    <p:nvPicPr>
                      <p:cNvPr id="11" name="Object 10">
                        <a:extLst>
                          <a:ext uri="{FF2B5EF4-FFF2-40B4-BE49-F238E27FC236}">
                            <a16:creationId xmlns:a16="http://schemas.microsoft.com/office/drawing/2014/main" id="{95BA9DEA-7190-48DD-B65B-C6BC826475DF}"/>
                          </a:ext>
                        </a:extLst>
                      </p:cNvPr>
                      <p:cNvPicPr/>
                      <p:nvPr/>
                    </p:nvPicPr>
                    <p:blipFill>
                      <a:blip r:embed="rId12"/>
                      <a:stretch>
                        <a:fillRect/>
                      </a:stretch>
                    </p:blipFill>
                    <p:spPr>
                      <a:xfrm>
                        <a:off x="2191908" y="4565650"/>
                        <a:ext cx="2624138" cy="1384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DDE995E-6810-4E19-AB22-9F5ADD6C16FA}"/>
              </a:ext>
            </a:extLst>
          </p:cNvPr>
          <p:cNvGraphicFramePr>
            <a:graphicFrameLocks noChangeAspect="1"/>
          </p:cNvGraphicFramePr>
          <p:nvPr>
            <p:extLst>
              <p:ext uri="{D42A27DB-BD31-4B8C-83A1-F6EECF244321}">
                <p14:modId xmlns:p14="http://schemas.microsoft.com/office/powerpoint/2010/main" val="1501411476"/>
              </p:ext>
            </p:extLst>
          </p:nvPr>
        </p:nvGraphicFramePr>
        <p:xfrm>
          <a:off x="4870573" y="4565650"/>
          <a:ext cx="1758950" cy="1384300"/>
        </p:xfrm>
        <a:graphic>
          <a:graphicData uri="http://schemas.openxmlformats.org/presentationml/2006/ole">
            <mc:AlternateContent xmlns:mc="http://schemas.openxmlformats.org/markup-compatibility/2006">
              <mc:Choice xmlns:v="urn:schemas-microsoft-com:vml" Requires="v">
                <p:oleObj name="Equation" r:id="rId13" imgW="901440" imgH="711000" progId="Equation.DSMT4">
                  <p:embed/>
                </p:oleObj>
              </mc:Choice>
              <mc:Fallback>
                <p:oleObj name="Equation" r:id="rId13" imgW="901440" imgH="711000" progId="Equation.DSMT4">
                  <p:embed/>
                  <p:pic>
                    <p:nvPicPr>
                      <p:cNvPr id="13" name="Object 12">
                        <a:extLst>
                          <a:ext uri="{FF2B5EF4-FFF2-40B4-BE49-F238E27FC236}">
                            <a16:creationId xmlns:a16="http://schemas.microsoft.com/office/drawing/2014/main" id="{DD01140A-D38D-46BD-A95C-5BC398068A1E}"/>
                          </a:ext>
                        </a:extLst>
                      </p:cNvPr>
                      <p:cNvPicPr/>
                      <p:nvPr/>
                    </p:nvPicPr>
                    <p:blipFill>
                      <a:blip r:embed="rId14"/>
                      <a:stretch>
                        <a:fillRect/>
                      </a:stretch>
                    </p:blipFill>
                    <p:spPr>
                      <a:xfrm>
                        <a:off x="4870573" y="4565650"/>
                        <a:ext cx="1758950" cy="13843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4540E7C-C7FD-4B64-A8C1-8F6E078D63C2}"/>
              </a:ext>
            </a:extLst>
          </p:cNvPr>
          <p:cNvGraphicFramePr>
            <a:graphicFrameLocks noChangeAspect="1"/>
          </p:cNvGraphicFramePr>
          <p:nvPr>
            <p:extLst>
              <p:ext uri="{D42A27DB-BD31-4B8C-83A1-F6EECF244321}">
                <p14:modId xmlns:p14="http://schemas.microsoft.com/office/powerpoint/2010/main" val="4228272447"/>
              </p:ext>
            </p:extLst>
          </p:nvPr>
        </p:nvGraphicFramePr>
        <p:xfrm>
          <a:off x="6684050" y="5034756"/>
          <a:ext cx="1114425" cy="446087"/>
        </p:xfrm>
        <a:graphic>
          <a:graphicData uri="http://schemas.openxmlformats.org/presentationml/2006/ole">
            <mc:AlternateContent xmlns:mc="http://schemas.openxmlformats.org/markup-compatibility/2006">
              <mc:Choice xmlns:v="urn:schemas-microsoft-com:vml" Requires="v">
                <p:oleObj name="Equation" r:id="rId15" imgW="571320" imgH="228600" progId="Equation.DSMT4">
                  <p:embed/>
                </p:oleObj>
              </mc:Choice>
              <mc:Fallback>
                <p:oleObj name="Equation" r:id="rId15" imgW="571320" imgH="228600" progId="Equation.DSMT4">
                  <p:embed/>
                  <p:pic>
                    <p:nvPicPr>
                      <p:cNvPr id="14" name="Object 13">
                        <a:extLst>
                          <a:ext uri="{FF2B5EF4-FFF2-40B4-BE49-F238E27FC236}">
                            <a16:creationId xmlns:a16="http://schemas.microsoft.com/office/drawing/2014/main" id="{3DDE995E-6810-4E19-AB22-9F5ADD6C16FA}"/>
                          </a:ext>
                        </a:extLst>
                      </p:cNvPr>
                      <p:cNvPicPr/>
                      <p:nvPr/>
                    </p:nvPicPr>
                    <p:blipFill>
                      <a:blip r:embed="rId16"/>
                      <a:stretch>
                        <a:fillRect/>
                      </a:stretch>
                    </p:blipFill>
                    <p:spPr>
                      <a:xfrm>
                        <a:off x="6684050" y="5034756"/>
                        <a:ext cx="1114425" cy="4460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A9B7B78C-CCE7-42F8-B0B7-461F3E2DF54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3729737"/>
      </p:ext>
    </p:extLst>
  </p:cSld>
  <p:clrMapOvr>
    <a:masterClrMapping/>
  </p:clrMapOvr>
  <mc:AlternateContent xmlns:mc="http://schemas.openxmlformats.org/markup-compatibility/2006">
    <mc:Choice xmlns:p14="http://schemas.microsoft.com/office/powerpoint/2010/main" Requires="p14">
      <p:transition spd="slow" p14:dur="2000" advTm="61190"/>
    </mc:Choice>
    <mc:Fallback>
      <p:transition spd="slow" advTm="6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Thus, we have that </a:t>
            </a:r>
          </a:p>
          <a:p>
            <a:pPr lvl="1"/>
            <a:endParaRPr lang="en-US" dirty="0"/>
          </a:p>
          <a:p>
            <a:endParaRPr lang="en-US" dirty="0"/>
          </a:p>
          <a:p>
            <a:endParaRPr lang="en-US" dirty="0"/>
          </a:p>
          <a:p>
            <a:endParaRPr lang="en-US" dirty="0"/>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6" name="Object 15">
            <a:extLst>
              <a:ext uri="{FF2B5EF4-FFF2-40B4-BE49-F238E27FC236}">
                <a16:creationId xmlns:a16="http://schemas.microsoft.com/office/drawing/2014/main" id="{C8B4AEAF-6C80-4C7D-A9DE-BA5254601BFF}"/>
              </a:ext>
            </a:extLst>
          </p:cNvPr>
          <p:cNvGraphicFramePr>
            <a:graphicFrameLocks noChangeAspect="1"/>
          </p:cNvGraphicFramePr>
          <p:nvPr>
            <p:extLst>
              <p:ext uri="{D42A27DB-BD31-4B8C-83A1-F6EECF244321}">
                <p14:modId xmlns:p14="http://schemas.microsoft.com/office/powerpoint/2010/main" val="3588922423"/>
              </p:ext>
            </p:extLst>
          </p:nvPr>
        </p:nvGraphicFramePr>
        <p:xfrm>
          <a:off x="2075882" y="2099578"/>
          <a:ext cx="4235450" cy="890588"/>
        </p:xfrm>
        <a:graphic>
          <a:graphicData uri="http://schemas.openxmlformats.org/presentationml/2006/ole">
            <mc:AlternateContent xmlns:mc="http://schemas.openxmlformats.org/markup-compatibility/2006">
              <mc:Choice xmlns:v="urn:schemas-microsoft-com:vml" Requires="v">
                <p:oleObj name="Equation" r:id="rId5" imgW="2171520" imgH="457200" progId="Equation.DSMT4">
                  <p:embed/>
                </p:oleObj>
              </mc:Choice>
              <mc:Fallback>
                <p:oleObj name="Equation" r:id="rId5" imgW="2171520" imgH="45720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6"/>
                      <a:stretch>
                        <a:fillRect/>
                      </a:stretch>
                    </p:blipFill>
                    <p:spPr>
                      <a:xfrm>
                        <a:off x="2075882" y="2099578"/>
                        <a:ext cx="4235450" cy="8905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DFC29DC-D9A2-44A8-9099-47F7D590BFB5}"/>
              </a:ext>
            </a:extLst>
          </p:cNvPr>
          <p:cNvGraphicFramePr>
            <a:graphicFrameLocks noChangeAspect="1"/>
          </p:cNvGraphicFramePr>
          <p:nvPr>
            <p:extLst>
              <p:ext uri="{D42A27DB-BD31-4B8C-83A1-F6EECF244321}">
                <p14:modId xmlns:p14="http://schemas.microsoft.com/office/powerpoint/2010/main" val="3566425169"/>
              </p:ext>
            </p:extLst>
          </p:nvPr>
        </p:nvGraphicFramePr>
        <p:xfrm>
          <a:off x="2064989" y="3375943"/>
          <a:ext cx="5249862" cy="890587"/>
        </p:xfrm>
        <a:graphic>
          <a:graphicData uri="http://schemas.openxmlformats.org/presentationml/2006/ole">
            <mc:AlternateContent xmlns:mc="http://schemas.openxmlformats.org/markup-compatibility/2006">
              <mc:Choice xmlns:v="urn:schemas-microsoft-com:vml" Requires="v">
                <p:oleObj name="Equation" r:id="rId7" imgW="2692080" imgH="457200" progId="Equation.DSMT4">
                  <p:embed/>
                </p:oleObj>
              </mc:Choice>
              <mc:Fallback>
                <p:oleObj name="Equation" r:id="rId7" imgW="2692080" imgH="457200" progId="Equation.DSMT4">
                  <p:embed/>
                  <p:pic>
                    <p:nvPicPr>
                      <p:cNvPr id="16" name="Object 15">
                        <a:extLst>
                          <a:ext uri="{FF2B5EF4-FFF2-40B4-BE49-F238E27FC236}">
                            <a16:creationId xmlns:a16="http://schemas.microsoft.com/office/drawing/2014/main" id="{C8B4AEAF-6C80-4C7D-A9DE-BA5254601BFF}"/>
                          </a:ext>
                        </a:extLst>
                      </p:cNvPr>
                      <p:cNvPicPr/>
                      <p:nvPr/>
                    </p:nvPicPr>
                    <p:blipFill>
                      <a:blip r:embed="rId8"/>
                      <a:stretch>
                        <a:fillRect/>
                      </a:stretch>
                    </p:blipFill>
                    <p:spPr>
                      <a:xfrm>
                        <a:off x="2064989" y="3375943"/>
                        <a:ext cx="5249862" cy="890587"/>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E56261CE-224C-4A01-86E8-2902D969A4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77169558"/>
      </p:ext>
    </p:extLst>
  </p:cSld>
  <p:clrMapOvr>
    <a:masterClrMapping/>
  </p:clrMapOvr>
  <mc:AlternateContent xmlns:mc="http://schemas.openxmlformats.org/markup-compatibility/2006">
    <mc:Choice xmlns:p14="http://schemas.microsoft.com/office/powerpoint/2010/main" Requires="p14">
      <p:transition spd="slow" p14:dur="2000" advTm="49580"/>
    </mc:Choice>
    <mc:Fallback>
      <p:transition spd="slow" advTm="49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We will deal with real-valued functions that are parameterized by both of time and space</a:t>
            </a:r>
          </a:p>
          <a:p>
            <a:pPr lvl="1"/>
            <a:r>
              <a:rPr lang="en-US" dirty="0"/>
              <a:t>Such a function will be denoted as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a:t>
            </a:r>
            <a:r>
              <a:rPr lang="en-US" dirty="0"/>
              <a:t>or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b="1" dirty="0">
                <a:latin typeface="Times New Roman" panose="02020603050405020304" pitchFamily="18" charset="0"/>
              </a:rPr>
              <a:t>x</a:t>
            </a:r>
            <a:r>
              <a:rPr lang="en-US" dirty="0">
                <a:latin typeface="Times New Roman" panose="02020603050405020304" pitchFamily="18" charset="0"/>
              </a:rPr>
              <a:t>)</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a:extLst>
              <a:ext uri="{FF2B5EF4-FFF2-40B4-BE49-F238E27FC236}">
                <a16:creationId xmlns:a16="http://schemas.microsoft.com/office/drawing/2014/main" id="{93340F93-DC74-4CC3-8421-8897B49C4CDF}"/>
              </a:ext>
            </a:extLst>
          </p:cNvPr>
          <p:cNvGraphicFramePr>
            <a:graphicFrameLocks noChangeAspect="1"/>
          </p:cNvGraphicFramePr>
          <p:nvPr>
            <p:extLst>
              <p:ext uri="{D42A27DB-BD31-4B8C-83A1-F6EECF244321}">
                <p14:modId xmlns:p14="http://schemas.microsoft.com/office/powerpoint/2010/main" val="994436884"/>
              </p:ext>
            </p:extLst>
          </p:nvPr>
        </p:nvGraphicFramePr>
        <p:xfrm>
          <a:off x="1970088" y="4675050"/>
          <a:ext cx="4829175" cy="890587"/>
        </p:xfrm>
        <a:graphic>
          <a:graphicData uri="http://schemas.openxmlformats.org/presentationml/2006/ole">
            <mc:AlternateContent xmlns:mc="http://schemas.openxmlformats.org/markup-compatibility/2006">
              <mc:Choice xmlns:v="urn:schemas-microsoft-com:vml" Requires="v">
                <p:oleObj name="Equation" r:id="rId5" imgW="2476440" imgH="457200" progId="Equation.DSMT4">
                  <p:embed/>
                </p:oleObj>
              </mc:Choice>
              <mc:Fallback>
                <p:oleObj name="Equation" r:id="rId5" imgW="2476440" imgH="457200" progId="Equation.DSMT4">
                  <p:embed/>
                  <p:pic>
                    <p:nvPicPr>
                      <p:cNvPr id="16" name="Object 15">
                        <a:extLst>
                          <a:ext uri="{FF2B5EF4-FFF2-40B4-BE49-F238E27FC236}">
                            <a16:creationId xmlns:a16="http://schemas.microsoft.com/office/drawing/2014/main" id="{C8B4AEAF-6C80-4C7D-A9DE-BA5254601BFF}"/>
                          </a:ext>
                        </a:extLst>
                      </p:cNvPr>
                      <p:cNvPicPr/>
                      <p:nvPr/>
                    </p:nvPicPr>
                    <p:blipFill>
                      <a:blip r:embed="rId6"/>
                      <a:stretch>
                        <a:fillRect/>
                      </a:stretch>
                    </p:blipFill>
                    <p:spPr>
                      <a:xfrm>
                        <a:off x="1970088" y="4675050"/>
                        <a:ext cx="4829175" cy="8905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8FF5291-D255-421E-AC6F-D4B0DFB2B6AD}"/>
              </a:ext>
            </a:extLst>
          </p:cNvPr>
          <p:cNvGraphicFramePr>
            <a:graphicFrameLocks noChangeAspect="1"/>
          </p:cNvGraphicFramePr>
          <p:nvPr>
            <p:extLst>
              <p:ext uri="{D42A27DB-BD31-4B8C-83A1-F6EECF244321}">
                <p14:modId xmlns:p14="http://schemas.microsoft.com/office/powerpoint/2010/main" val="2198056726"/>
              </p:ext>
            </p:extLst>
          </p:nvPr>
        </p:nvGraphicFramePr>
        <p:xfrm>
          <a:off x="1970088" y="5656918"/>
          <a:ext cx="6042025" cy="890587"/>
        </p:xfrm>
        <a:graphic>
          <a:graphicData uri="http://schemas.openxmlformats.org/presentationml/2006/ole">
            <mc:AlternateContent xmlns:mc="http://schemas.openxmlformats.org/markup-compatibility/2006">
              <mc:Choice xmlns:v="urn:schemas-microsoft-com:vml" Requires="v">
                <p:oleObj name="Equation" r:id="rId7" imgW="3098520" imgH="457200" progId="Equation.DSMT4">
                  <p:embed/>
                </p:oleObj>
              </mc:Choice>
              <mc:Fallback>
                <p:oleObj name="Equation" r:id="rId7" imgW="3098520" imgH="457200" progId="Equation.DSMT4">
                  <p:embed/>
                  <p:pic>
                    <p:nvPicPr>
                      <p:cNvPr id="17" name="Object 16">
                        <a:extLst>
                          <a:ext uri="{FF2B5EF4-FFF2-40B4-BE49-F238E27FC236}">
                            <a16:creationId xmlns:a16="http://schemas.microsoft.com/office/drawing/2014/main" id="{0DFC29DC-D9A2-44A8-9099-47F7D590BFB5}"/>
                          </a:ext>
                        </a:extLst>
                      </p:cNvPr>
                      <p:cNvPicPr/>
                      <p:nvPr/>
                    </p:nvPicPr>
                    <p:blipFill>
                      <a:blip r:embed="rId8"/>
                      <a:stretch>
                        <a:fillRect/>
                      </a:stretch>
                    </p:blipFill>
                    <p:spPr>
                      <a:xfrm>
                        <a:off x="1970088" y="5656918"/>
                        <a:ext cx="6042025" cy="8905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9376180-3E43-4500-A8E0-BF8EF37984DA}"/>
              </a:ext>
            </a:extLst>
          </p:cNvPr>
          <p:cNvGraphicFramePr>
            <a:graphicFrameLocks noChangeAspect="1"/>
          </p:cNvGraphicFramePr>
          <p:nvPr>
            <p:extLst>
              <p:ext uri="{D42A27DB-BD31-4B8C-83A1-F6EECF244321}">
                <p14:modId xmlns:p14="http://schemas.microsoft.com/office/powerpoint/2010/main" val="1029996448"/>
              </p:ext>
            </p:extLst>
          </p:nvPr>
        </p:nvGraphicFramePr>
        <p:xfrm>
          <a:off x="1970088" y="2901950"/>
          <a:ext cx="4433887" cy="815975"/>
        </p:xfrm>
        <a:graphic>
          <a:graphicData uri="http://schemas.openxmlformats.org/presentationml/2006/ole">
            <mc:AlternateContent xmlns:mc="http://schemas.openxmlformats.org/markup-compatibility/2006">
              <mc:Choice xmlns:v="urn:schemas-microsoft-com:vml" Requires="v">
                <p:oleObj name="Equation" r:id="rId9" imgW="2273040" imgH="419040" progId="Equation.DSMT4">
                  <p:embed/>
                </p:oleObj>
              </mc:Choice>
              <mc:Fallback>
                <p:oleObj name="Equation" r:id="rId9" imgW="2273040" imgH="419040" progId="Equation.DSMT4">
                  <p:embed/>
                  <p:pic>
                    <p:nvPicPr>
                      <p:cNvPr id="7" name="Object 6">
                        <a:extLst>
                          <a:ext uri="{FF2B5EF4-FFF2-40B4-BE49-F238E27FC236}">
                            <a16:creationId xmlns:a16="http://schemas.microsoft.com/office/drawing/2014/main" id="{93340F93-DC74-4CC3-8421-8897B49C4CDF}"/>
                          </a:ext>
                        </a:extLst>
                      </p:cNvPr>
                      <p:cNvPicPr/>
                      <p:nvPr/>
                    </p:nvPicPr>
                    <p:blipFill>
                      <a:blip r:embed="rId10"/>
                      <a:stretch>
                        <a:fillRect/>
                      </a:stretch>
                    </p:blipFill>
                    <p:spPr>
                      <a:xfrm>
                        <a:off x="1970088" y="2901950"/>
                        <a:ext cx="4433887" cy="8159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40DE3B8-8B99-46AC-8929-34365462EB25}"/>
              </a:ext>
            </a:extLst>
          </p:cNvPr>
          <p:cNvGraphicFramePr>
            <a:graphicFrameLocks noChangeAspect="1"/>
          </p:cNvGraphicFramePr>
          <p:nvPr>
            <p:extLst>
              <p:ext uri="{D42A27DB-BD31-4B8C-83A1-F6EECF244321}">
                <p14:modId xmlns:p14="http://schemas.microsoft.com/office/powerpoint/2010/main" val="1535193202"/>
              </p:ext>
            </p:extLst>
          </p:nvPr>
        </p:nvGraphicFramePr>
        <p:xfrm>
          <a:off x="1952091" y="3763238"/>
          <a:ext cx="5746750" cy="963612"/>
        </p:xfrm>
        <a:graphic>
          <a:graphicData uri="http://schemas.openxmlformats.org/presentationml/2006/ole">
            <mc:AlternateContent xmlns:mc="http://schemas.openxmlformats.org/markup-compatibility/2006">
              <mc:Choice xmlns:v="urn:schemas-microsoft-com:vml" Requires="v">
                <p:oleObj name="Equation" r:id="rId11" imgW="2946240" imgH="495000" progId="Equation.DSMT4">
                  <p:embed/>
                </p:oleObj>
              </mc:Choice>
              <mc:Fallback>
                <p:oleObj name="Equation" r:id="rId11" imgW="2946240" imgH="495000" progId="Equation.DSMT4">
                  <p:embed/>
                  <p:pic>
                    <p:nvPicPr>
                      <p:cNvPr id="9" name="Object 8">
                        <a:extLst>
                          <a:ext uri="{FF2B5EF4-FFF2-40B4-BE49-F238E27FC236}">
                            <a16:creationId xmlns:a16="http://schemas.microsoft.com/office/drawing/2014/main" id="{F8FF5291-D255-421E-AC6F-D4B0DFB2B6AD}"/>
                          </a:ext>
                        </a:extLst>
                      </p:cNvPr>
                      <p:cNvPicPr/>
                      <p:nvPr/>
                    </p:nvPicPr>
                    <p:blipFill>
                      <a:blip r:embed="rId12"/>
                      <a:stretch>
                        <a:fillRect/>
                      </a:stretch>
                    </p:blipFill>
                    <p:spPr>
                      <a:xfrm>
                        <a:off x="1952091" y="3763238"/>
                        <a:ext cx="5746750" cy="963612"/>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84211826-46AC-47B9-A873-AFBA84A5FAD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9731996"/>
      </p:ext>
    </p:extLst>
  </p:cSld>
  <p:clrMapOvr>
    <a:masterClrMapping/>
  </p:clrMapOvr>
  <mc:AlternateContent xmlns:mc="http://schemas.openxmlformats.org/markup-compatibility/2006">
    <mc:Choice xmlns:p14="http://schemas.microsoft.com/office/powerpoint/2010/main" Requires="p14">
      <p:transition spd="slow" p14:dur="2000" advTm="89260"/>
    </mc:Choice>
    <mc:Fallback>
      <p:transition spd="slow" advTm="8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9|6.2"/>
</p:tagLst>
</file>

<file path=ppt/tags/tag10.xml><?xml version="1.0" encoding="utf-8"?>
<p:tagLst xmlns:a="http://schemas.openxmlformats.org/drawingml/2006/main" xmlns:r="http://schemas.openxmlformats.org/officeDocument/2006/relationships" xmlns:p="http://schemas.openxmlformats.org/presentationml/2006/main">
  <p:tag name="TIMING" val="|8.5|28|11.9|19.2"/>
</p:tagLst>
</file>

<file path=ppt/tags/tag11.xml><?xml version="1.0" encoding="utf-8"?>
<p:tagLst xmlns:a="http://schemas.openxmlformats.org/drawingml/2006/main" xmlns:r="http://schemas.openxmlformats.org/officeDocument/2006/relationships" xmlns:p="http://schemas.openxmlformats.org/presentationml/2006/main">
  <p:tag name="TIMING" val="|14.4|12.8|9.5|7.6|8.8|6.6"/>
</p:tagLst>
</file>

<file path=ppt/tags/tag12.xml><?xml version="1.0" encoding="utf-8"?>
<p:tagLst xmlns:a="http://schemas.openxmlformats.org/drawingml/2006/main" xmlns:r="http://schemas.openxmlformats.org/officeDocument/2006/relationships" xmlns:p="http://schemas.openxmlformats.org/presentationml/2006/main">
  <p:tag name="TIMING" val="|14.4|12.8|9.5|7.6|8.8|6.6"/>
</p:tagLst>
</file>

<file path=ppt/tags/tag13.xml><?xml version="1.0" encoding="utf-8"?>
<p:tagLst xmlns:a="http://schemas.openxmlformats.org/drawingml/2006/main" xmlns:r="http://schemas.openxmlformats.org/officeDocument/2006/relationships" xmlns:p="http://schemas.openxmlformats.org/presentationml/2006/main">
  <p:tag name="TIMING" val="|14.4|12.8|9.5|7.6|8.8|6.6"/>
</p:tagLst>
</file>

<file path=ppt/tags/tag14.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37.1"/>
</p:tagLst>
</file>

<file path=ppt/tags/tag3.xml><?xml version="1.0" encoding="utf-8"?>
<p:tagLst xmlns:a="http://schemas.openxmlformats.org/drawingml/2006/main" xmlns:r="http://schemas.openxmlformats.org/officeDocument/2006/relationships" xmlns:p="http://schemas.openxmlformats.org/presentationml/2006/main">
  <p:tag name="TIMING" val="|13.9|21.8|17.4|7.4"/>
</p:tagLst>
</file>

<file path=ppt/tags/tag4.xml><?xml version="1.0" encoding="utf-8"?>
<p:tagLst xmlns:a="http://schemas.openxmlformats.org/drawingml/2006/main" xmlns:r="http://schemas.openxmlformats.org/officeDocument/2006/relationships" xmlns:p="http://schemas.openxmlformats.org/presentationml/2006/main">
  <p:tag name="TIMING" val="|16.8"/>
</p:tagLst>
</file>

<file path=ppt/tags/tag5.xml><?xml version="1.0" encoding="utf-8"?>
<p:tagLst xmlns:a="http://schemas.openxmlformats.org/drawingml/2006/main" xmlns:r="http://schemas.openxmlformats.org/officeDocument/2006/relationships" xmlns:p="http://schemas.openxmlformats.org/presentationml/2006/main">
  <p:tag name="TIMING" val="|12.2|4.8|3.4|3|19.1|10.7"/>
</p:tagLst>
</file>

<file path=ppt/tags/tag6.xml><?xml version="1.0" encoding="utf-8"?>
<p:tagLst xmlns:a="http://schemas.openxmlformats.org/drawingml/2006/main" xmlns:r="http://schemas.openxmlformats.org/officeDocument/2006/relationships" xmlns:p="http://schemas.openxmlformats.org/presentationml/2006/main">
  <p:tag name="TIMING" val="|29.3"/>
</p:tagLst>
</file>

<file path=ppt/tags/tag7.xml><?xml version="1.0" encoding="utf-8"?>
<p:tagLst xmlns:a="http://schemas.openxmlformats.org/drawingml/2006/main" xmlns:r="http://schemas.openxmlformats.org/officeDocument/2006/relationships" xmlns:p="http://schemas.openxmlformats.org/presentationml/2006/main">
  <p:tag name="TIMING" val="|8.4|33.8|15.1|5.8|15.9"/>
</p:tagLst>
</file>

<file path=ppt/tags/tag8.xml><?xml version="1.0" encoding="utf-8"?>
<p:tagLst xmlns:a="http://schemas.openxmlformats.org/drawingml/2006/main" xmlns:r="http://schemas.openxmlformats.org/officeDocument/2006/relationships" xmlns:p="http://schemas.openxmlformats.org/presentationml/2006/main">
  <p:tag name="TIMING" val="|12.5|12.2|9.5|8.5"/>
</p:tagLst>
</file>

<file path=ppt/tags/tag9.xml><?xml version="1.0" encoding="utf-8"?>
<p:tagLst xmlns:a="http://schemas.openxmlformats.org/drawingml/2006/main" xmlns:r="http://schemas.openxmlformats.org/officeDocument/2006/relationships" xmlns:p="http://schemas.openxmlformats.org/presentationml/2006/main">
  <p:tag name="TIMING" val="|10.4|2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98050</TotalTime>
  <Words>872</Words>
  <Application>Microsoft Office PowerPoint</Application>
  <PresentationFormat>On-screen Show (4:3)</PresentationFormat>
  <Paragraphs>121</Paragraphs>
  <Slides>20</Slides>
  <Notes>0</Notes>
  <HiddenSlides>0</HiddenSlides>
  <MMClips>20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Approximating solutions to partial differential equations</vt:lpstr>
      <vt:lpstr>Introduction</vt:lpstr>
      <vt:lpstr>Partial differential equations</vt:lpstr>
      <vt:lpstr>Partial derivatives</vt:lpstr>
      <vt:lpstr>Approximating partial derivatives</vt:lpstr>
      <vt:lpstr>Functions of a vector variable</vt:lpstr>
      <vt:lpstr>Functions of a vector variable</vt:lpstr>
      <vt:lpstr>Functions of a vector variable</vt:lpstr>
      <vt:lpstr>Functions of a vector variable</vt:lpstr>
      <vt:lpstr>Conditions</vt:lpstr>
      <vt:lpstr>The gradient and the Laplacian</vt:lpstr>
      <vt:lpstr>The gradient and the Laplacian</vt:lpstr>
      <vt:lpstr>The gradient and the Laplacian</vt:lpstr>
      <vt:lpstr>In one spatial dimension</vt:lpstr>
      <vt:lpstr>In one spatial dimension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1688</cp:revision>
  <dcterms:created xsi:type="dcterms:W3CDTF">2020-04-30T19:27:29Z</dcterms:created>
  <dcterms:modified xsi:type="dcterms:W3CDTF">2021-03-27T22:12:43Z</dcterms:modified>
</cp:coreProperties>
</file>